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2" r:id="rId3"/>
    <p:sldId id="273" r:id="rId4"/>
    <p:sldId id="284" r:id="rId5"/>
    <p:sldId id="274" r:id="rId6"/>
    <p:sldId id="286" r:id="rId7"/>
    <p:sldId id="288" r:id="rId8"/>
    <p:sldId id="277" r:id="rId9"/>
    <p:sldId id="275" r:id="rId10"/>
    <p:sldId id="290" r:id="rId11"/>
    <p:sldId id="289" r:id="rId12"/>
    <p:sldId id="292" r:id="rId13"/>
    <p:sldId id="280" r:id="rId14"/>
    <p:sldId id="291" r:id="rId15"/>
    <p:sldId id="285" r:id="rId1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FF66"/>
    <a:srgbClr val="D90A40"/>
    <a:srgbClr val="4D4D4D"/>
    <a:srgbClr val="66CCFF"/>
    <a:srgbClr val="FF9900"/>
    <a:srgbClr val="003399"/>
    <a:srgbClr val="DDDDDD"/>
    <a:srgbClr val="92939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35" autoAdjust="0"/>
    <p:restoredTop sz="82394" autoAdjust="0"/>
  </p:normalViewPr>
  <p:slideViewPr>
    <p:cSldViewPr>
      <p:cViewPr varScale="1">
        <p:scale>
          <a:sx n="61" d="100"/>
          <a:sy n="61" d="100"/>
        </p:scale>
        <p:origin x="-7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1DB5805-FC50-42D8-9B39-D65EC61938CF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287ACAD-2CC0-4B43-BD6C-ED095C9AF2F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B82F4-FCA0-4572-A769-367216703DA7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Mein Name </a:t>
            </a:r>
            <a:r>
              <a:rPr lang="en-GB" baseline="0" dirty="0" err="1" smtClean="0"/>
              <a:t>ist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Eugen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Sawin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Angewandte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Informatik</a:t>
            </a:r>
            <a:endParaRPr lang="en-GB" dirty="0" smtClean="0"/>
          </a:p>
          <a:p>
            <a:pPr eaLnBrk="1" hangingPunct="1"/>
            <a:r>
              <a:rPr lang="en-GB" dirty="0" err="1" smtClean="0"/>
              <a:t>Ich</a:t>
            </a:r>
            <a:r>
              <a:rPr lang="en-GB" dirty="0" smtClean="0"/>
              <a:t> </a:t>
            </a:r>
            <a:r>
              <a:rPr lang="en-GB" dirty="0" err="1" smtClean="0"/>
              <a:t>freue</a:t>
            </a:r>
            <a:r>
              <a:rPr lang="en-GB" dirty="0" smtClean="0"/>
              <a:t> </a:t>
            </a:r>
            <a:r>
              <a:rPr lang="en-GB" dirty="0" err="1" smtClean="0"/>
              <a:t>mich</a:t>
            </a:r>
            <a:r>
              <a:rPr lang="en-GB" dirty="0" smtClean="0"/>
              <a:t> </a:t>
            </a:r>
            <a:r>
              <a:rPr lang="en-GB" dirty="0" err="1" smtClean="0"/>
              <a:t>Sie</a:t>
            </a:r>
            <a:r>
              <a:rPr lang="en-GB" dirty="0" smtClean="0"/>
              <a:t> </a:t>
            </a:r>
            <a:r>
              <a:rPr lang="en-GB" dirty="0" err="1" smtClean="0"/>
              <a:t>zu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Präsentation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meiner</a:t>
            </a:r>
            <a:r>
              <a:rPr lang="en-GB" baseline="0" dirty="0" smtClean="0"/>
              <a:t> Bachelor-</a:t>
            </a:r>
            <a:r>
              <a:rPr lang="en-GB" baseline="0" dirty="0" err="1" smtClean="0"/>
              <a:t>Arbeit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begrüßen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zu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können</a:t>
            </a:r>
            <a:r>
              <a:rPr lang="en-GB" baseline="0" dirty="0" smtClean="0"/>
              <a:t>.</a:t>
            </a:r>
          </a:p>
          <a:p>
            <a:pPr eaLnBrk="1" hangingPunct="1"/>
            <a:r>
              <a:rPr lang="en-GB" baseline="0" dirty="0" err="1" smtClean="0"/>
              <a:t>Ein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besenderer</a:t>
            </a:r>
            <a:r>
              <a:rPr lang="en-GB" baseline="0" dirty="0" smtClean="0"/>
              <a:t> Dank </a:t>
            </a:r>
            <a:r>
              <a:rPr lang="en-GB" baseline="0" dirty="0" err="1" smtClean="0"/>
              <a:t>geht</a:t>
            </a:r>
            <a:r>
              <a:rPr lang="en-GB" baseline="0" dirty="0" smtClean="0"/>
              <a:t> an </a:t>
            </a:r>
            <a:r>
              <a:rPr lang="en-GB" baseline="0" dirty="0" err="1" smtClean="0"/>
              <a:t>meine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Betreuer</a:t>
            </a:r>
            <a:r>
              <a:rPr lang="en-GB" baseline="0" dirty="0" smtClean="0"/>
              <a:t> Prof. Dr. Mayer und Herr Dr. Schulz, </a:t>
            </a:r>
            <a:r>
              <a:rPr lang="en-GB" baseline="0" dirty="0" err="1" smtClean="0"/>
              <a:t>dafür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dass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sie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sich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für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heute</a:t>
            </a:r>
            <a:r>
              <a:rPr lang="en-GB" baseline="0" dirty="0" smtClean="0"/>
              <a:t> die </a:t>
            </a:r>
            <a:r>
              <a:rPr lang="en-GB" baseline="0" dirty="0" err="1" smtClean="0"/>
              <a:t>Zeit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genommen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haben</a:t>
            </a:r>
            <a:r>
              <a:rPr lang="en-GB" baseline="0" dirty="0" smtClean="0"/>
              <a:t>. </a:t>
            </a:r>
          </a:p>
          <a:p>
            <a:pPr eaLnBrk="1" hangingPunct="1"/>
            <a:r>
              <a:rPr lang="en-GB" baseline="0" dirty="0" err="1" smtClean="0"/>
              <a:t>Tatkräftig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unterstützt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bei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Vorbereitung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Folien</a:t>
            </a:r>
            <a:endParaRPr lang="en-GB" baseline="0" dirty="0" smtClean="0"/>
          </a:p>
          <a:p>
            <a:pPr eaLnBrk="1" hangingPunct="1"/>
            <a:r>
              <a:rPr lang="en-GB" dirty="0" err="1" smtClean="0"/>
              <a:t>Der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Titel</a:t>
            </a:r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baseline="0" dirty="0" err="1" smtClean="0"/>
              <a:t>mittelständigsches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Unternehmen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mit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Sitz</a:t>
            </a:r>
            <a:r>
              <a:rPr lang="en-GB" baseline="0" dirty="0" smtClean="0"/>
              <a:t> in Karlsruhe</a:t>
            </a:r>
          </a:p>
          <a:p>
            <a:pPr eaLnBrk="1" hangingPunct="1"/>
            <a:r>
              <a:rPr lang="en-GB" baseline="0" dirty="0" err="1" smtClean="0"/>
              <a:t>seit</a:t>
            </a:r>
            <a:r>
              <a:rPr lang="en-GB" baseline="0" dirty="0" smtClean="0"/>
              <a:t> 20 </a:t>
            </a:r>
            <a:r>
              <a:rPr lang="en-GB" baseline="0" dirty="0" err="1" smtClean="0"/>
              <a:t>Jahren</a:t>
            </a:r>
            <a:r>
              <a:rPr lang="en-GB" baseline="0" dirty="0" smtClean="0"/>
              <a:t> international </a:t>
            </a:r>
            <a:r>
              <a:rPr lang="en-GB" baseline="0" dirty="0" err="1" smtClean="0"/>
              <a:t>im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Bereich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Flugsicherung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tätig</a:t>
            </a:r>
            <a:endParaRPr lang="en-GB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Portfolio umfasst</a:t>
            </a:r>
            <a:r>
              <a:rPr lang="de-DE" baseline="0" dirty="0" smtClean="0"/>
              <a:t> einen großen Teil der Flugsicherungs-</a:t>
            </a:r>
            <a:r>
              <a:rPr lang="de-DE" baseline="0" dirty="0" err="1" smtClean="0"/>
              <a:t>systeme</a:t>
            </a:r>
            <a:endParaRPr lang="de-DE" baseline="0" dirty="0" smtClean="0"/>
          </a:p>
          <a:p>
            <a:r>
              <a:rPr lang="de-DE" baseline="0" dirty="0" smtClean="0"/>
              <a:t>Weltmarktführer im Bereich AMHS mit AIDA</a:t>
            </a:r>
          </a:p>
          <a:p>
            <a:r>
              <a:rPr lang="de-DE" baseline="0" dirty="0" smtClean="0"/>
              <a:t>ATM Automation modulare Zusammensetzung von Komponenten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Centre</a:t>
            </a:r>
            <a:r>
              <a:rPr lang="de-DE" baseline="0" dirty="0" smtClean="0"/>
              <a:t> Solutions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Flugsicherung kontrolliert </a:t>
            </a:r>
            <a:r>
              <a:rPr lang="de-DE" dirty="0" err="1" smtClean="0"/>
              <a:t>Flugraum</a:t>
            </a:r>
            <a:endParaRPr lang="de-DE" dirty="0" smtClean="0"/>
          </a:p>
          <a:p>
            <a:r>
              <a:rPr lang="de-DE" dirty="0" smtClean="0"/>
              <a:t>reduziert </a:t>
            </a:r>
            <a:r>
              <a:rPr lang="de-DE" baseline="0" dirty="0" smtClean="0"/>
              <a:t>regulatorische Eingriffe in Flugverkehr (hohe Kosten, Treibstoffverbrauch)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Routen</a:t>
            </a:r>
          </a:p>
          <a:p>
            <a:r>
              <a:rPr lang="de-DE" dirty="0" smtClean="0"/>
              <a:t>Wegpunkte</a:t>
            </a:r>
          </a:p>
          <a:p>
            <a:r>
              <a:rPr lang="de-DE" dirty="0" smtClean="0"/>
              <a:t>Exit</a:t>
            </a:r>
            <a:r>
              <a:rPr lang="de-DE" baseline="0" dirty="0" smtClean="0"/>
              <a:t> Points (</a:t>
            </a:r>
            <a:r>
              <a:rPr lang="de-DE" baseline="0" dirty="0" err="1" smtClean="0"/>
              <a:t>Übergabepunkte</a:t>
            </a:r>
            <a:r>
              <a:rPr lang="de-DE" baseline="0" dirty="0" smtClean="0"/>
              <a:t>)</a:t>
            </a:r>
          </a:p>
          <a:p>
            <a:r>
              <a:rPr lang="de-DE" baseline="0" dirty="0" smtClean="0"/>
              <a:t>Autobahn / Spuren = Flugflächen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Personal</a:t>
            </a:r>
            <a:r>
              <a:rPr lang="de-DE" baseline="0" dirty="0" smtClean="0"/>
              <a:t> hat Background in Flugsicherung</a:t>
            </a:r>
          </a:p>
          <a:p>
            <a:r>
              <a:rPr lang="de-DE" baseline="0" dirty="0" smtClean="0"/>
              <a:t>Domänennahe Konfiguration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Tokens</a:t>
            </a:r>
            <a:r>
              <a:rPr lang="de-DE" baseline="0" dirty="0" smtClean="0"/>
              <a:t> -&gt; Syntaxbaum -&gt; semantische Datenbank</a:t>
            </a:r>
          </a:p>
          <a:p>
            <a:r>
              <a:rPr lang="de-DE" baseline="0" dirty="0" smtClean="0"/>
              <a:t>Virtuelle Maschine basierend auf ATCCL Code </a:t>
            </a:r>
          </a:p>
          <a:p>
            <a:r>
              <a:rPr lang="de-DE" baseline="0" dirty="0" smtClean="0"/>
              <a:t>Funktionen: Evaluation von Flugplanmuster (Filter), Bestimmung von Abflugzeiten und Flugflächen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FDPS – Flight Plan Data Processing System</a:t>
            </a:r>
          </a:p>
          <a:p>
            <a:r>
              <a:rPr lang="de-DE" dirty="0" smtClean="0"/>
              <a:t>DMAP –  Datenkommunikations-Layer vom </a:t>
            </a:r>
            <a:r>
              <a:rPr lang="de-DE" dirty="0" err="1" smtClean="0"/>
              <a:t>Comsoft</a:t>
            </a:r>
            <a:endParaRPr lang="de-DE" dirty="0" smtClean="0"/>
          </a:p>
          <a:p>
            <a:r>
              <a:rPr lang="de-DE" dirty="0" smtClean="0"/>
              <a:t>0.</a:t>
            </a:r>
            <a:r>
              <a:rPr lang="de-DE" baseline="0" dirty="0" smtClean="0"/>
              <a:t> Flugpläne sind bereits im System</a:t>
            </a:r>
            <a:endParaRPr lang="de-DE" dirty="0" smtClean="0"/>
          </a:p>
          <a:p>
            <a:pPr marL="228600" indent="-228600">
              <a:buAutoNum type="arabicPeriod"/>
            </a:pPr>
            <a:r>
              <a:rPr lang="de-DE" dirty="0" err="1" smtClean="0"/>
              <a:t>Planner</a:t>
            </a:r>
            <a:r>
              <a:rPr lang="de-DE" dirty="0" smtClean="0"/>
              <a:t> wählt einen Flugplan + früheste </a:t>
            </a:r>
            <a:r>
              <a:rPr lang="de-DE" baseline="0" dirty="0" smtClean="0"/>
              <a:t>Abflugzeit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DFLOW holt weitere Flugpläne aus der DMAP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DFLOW setzt optimale Abflugzeit / Flugfläche</a:t>
            </a:r>
          </a:p>
          <a:p>
            <a:pPr marL="228600" indent="-228600">
              <a:buAutoNum type="arabicPeriod"/>
            </a:pPr>
            <a:r>
              <a:rPr lang="de-DE" baseline="0" dirty="0" smtClean="0"/>
              <a:t>Abflugzeit erscheint im DFLOW Display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Vereinfachte</a:t>
            </a:r>
            <a:r>
              <a:rPr lang="de-DE" baseline="0" dirty="0" smtClean="0"/>
              <a:t> Form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Factory </a:t>
            </a:r>
            <a:r>
              <a:rPr lang="de-DE" dirty="0" err="1" smtClean="0"/>
              <a:t>Acceptance</a:t>
            </a:r>
            <a:r>
              <a:rPr lang="de-DE" dirty="0" smtClean="0"/>
              <a:t> Test</a:t>
            </a:r>
          </a:p>
          <a:p>
            <a:r>
              <a:rPr lang="de-DE" dirty="0" smtClean="0"/>
              <a:t>Site </a:t>
            </a:r>
            <a:r>
              <a:rPr lang="de-DE" dirty="0" err="1" smtClean="0"/>
              <a:t>Acceptance</a:t>
            </a:r>
            <a:r>
              <a:rPr lang="de-DE" dirty="0" smtClean="0"/>
              <a:t> Test</a:t>
            </a:r>
          </a:p>
          <a:p>
            <a:r>
              <a:rPr lang="de-DE" dirty="0" smtClean="0"/>
              <a:t>Operativ</a:t>
            </a:r>
            <a:r>
              <a:rPr lang="de-DE" baseline="0" dirty="0" smtClean="0"/>
              <a:t> -&gt; bisher keine Beschwerden Seitens GCAA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7ACAD-2CC0-4B43-BD6C-ED095C9AF2F7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B82F4-FCA0-4572-A769-367216703DA7}" type="slidenum">
              <a:rPr lang="de-DE" smtClean="0"/>
              <a:pPr/>
              <a:t>15</a:t>
            </a:fld>
            <a:endParaRPr lang="de-DE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dirty="0" err="1" smtClean="0"/>
              <a:t>Danke</a:t>
            </a:r>
            <a:r>
              <a:rPr lang="en-GB" dirty="0" smtClean="0"/>
              <a:t> </a:t>
            </a:r>
            <a:r>
              <a:rPr lang="en-GB" dirty="0" err="1" smtClean="0"/>
              <a:t>für</a:t>
            </a:r>
            <a:r>
              <a:rPr lang="en-GB" dirty="0" smtClean="0"/>
              <a:t> die </a:t>
            </a:r>
            <a:r>
              <a:rPr lang="en-GB" dirty="0" err="1" smtClean="0"/>
              <a:t>Aufmerksamkeit</a:t>
            </a:r>
            <a:endParaRPr lang="en-GB" dirty="0" smtClean="0"/>
          </a:p>
          <a:p>
            <a:pPr eaLnBrk="1" hangingPunct="1"/>
            <a:r>
              <a:rPr lang="en-GB" dirty="0" err="1" smtClean="0"/>
              <a:t>Ich</a:t>
            </a:r>
            <a:r>
              <a:rPr lang="en-GB" dirty="0" smtClean="0"/>
              <a:t> </a:t>
            </a:r>
            <a:r>
              <a:rPr lang="en-GB" dirty="0" err="1" smtClean="0"/>
              <a:t>beantworte</a:t>
            </a:r>
            <a:r>
              <a:rPr lang="en-GB" dirty="0" smtClean="0"/>
              <a:t> </a:t>
            </a:r>
            <a:r>
              <a:rPr lang="en-GB" dirty="0" err="1" smtClean="0"/>
              <a:t>gerne</a:t>
            </a:r>
            <a:r>
              <a:rPr lang="en-GB" dirty="0" smtClean="0"/>
              <a:t> </a:t>
            </a:r>
            <a:r>
              <a:rPr lang="en-GB" dirty="0" err="1" smtClean="0"/>
              <a:t>offenstehende</a:t>
            </a:r>
            <a:r>
              <a:rPr lang="en-GB" dirty="0" smtClean="0"/>
              <a:t> </a:t>
            </a:r>
            <a:r>
              <a:rPr lang="en-GB" dirty="0" err="1" smtClean="0"/>
              <a:t>Fragen</a:t>
            </a:r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7" descr="deckblat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0650"/>
            <a:ext cx="9144000" cy="340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4" descr="logo"/>
          <p:cNvPicPr>
            <a:picLocks noChangeAspect="1" noChangeArrowheads="1"/>
          </p:cNvPicPr>
          <p:nvPr/>
        </p:nvPicPr>
        <p:blipFill>
          <a:blip r:embed="rId3"/>
          <a:srcRect r="1546" b="4124"/>
          <a:stretch>
            <a:fillRect/>
          </a:stretch>
        </p:blipFill>
        <p:spPr bwMode="auto">
          <a:xfrm>
            <a:off x="5302250" y="3462338"/>
            <a:ext cx="3841750" cy="339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18"/>
          <p:cNvSpPr>
            <a:spLocks noChangeShapeType="1"/>
          </p:cNvSpPr>
          <p:nvPr/>
        </p:nvSpPr>
        <p:spPr bwMode="auto">
          <a:xfrm>
            <a:off x="-34925" y="3467100"/>
            <a:ext cx="9144000" cy="0"/>
          </a:xfrm>
          <a:prstGeom prst="line">
            <a:avLst/>
          </a:prstGeom>
          <a:noFill/>
          <a:ln w="9525">
            <a:solidFill>
              <a:srgbClr val="929395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0" y="3282950"/>
            <a:ext cx="9144000" cy="179388"/>
          </a:xfrm>
          <a:prstGeom prst="rect">
            <a:avLst/>
          </a:prstGeom>
          <a:solidFill>
            <a:srgbClr val="DDDDDD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146050" y="3497263"/>
            <a:ext cx="39688" cy="3368675"/>
          </a:xfrm>
          <a:prstGeom prst="line">
            <a:avLst/>
          </a:prstGeom>
          <a:noFill/>
          <a:ln w="9525">
            <a:solidFill>
              <a:srgbClr val="929395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 rot="16200000">
            <a:off x="-1531144" y="4779169"/>
            <a:ext cx="3613150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900" b="1" dirty="0" smtClean="0">
                <a:solidFill>
                  <a:srgbClr val="003399"/>
                </a:solidFill>
              </a:rPr>
              <a:t>01 </a:t>
            </a:r>
            <a:r>
              <a:rPr lang="de-DE" sz="900" b="1" dirty="0">
                <a:solidFill>
                  <a:srgbClr val="003399"/>
                </a:solidFill>
              </a:rPr>
              <a:t>| </a:t>
            </a:r>
            <a:r>
              <a:rPr lang="de-DE" sz="900" b="1" dirty="0" smtClean="0">
                <a:solidFill>
                  <a:srgbClr val="003399"/>
                </a:solidFill>
              </a:rPr>
              <a:t>2010</a:t>
            </a:r>
            <a:endParaRPr lang="de-DE" sz="900" b="1" dirty="0">
              <a:solidFill>
                <a:srgbClr val="003399"/>
              </a:solidFill>
            </a:endParaRPr>
          </a:p>
          <a:p>
            <a:pPr>
              <a:spcBef>
                <a:spcPct val="50000"/>
              </a:spcBef>
              <a:defRPr/>
            </a:pPr>
            <a:endParaRPr lang="de-DE" sz="1700" b="1" dirty="0">
              <a:solidFill>
                <a:srgbClr val="003399"/>
              </a:solidFill>
            </a:endParaRPr>
          </a:p>
        </p:txBody>
      </p:sp>
      <p:sp>
        <p:nvSpPr>
          <p:cNvPr id="10" name="Text Box 37"/>
          <p:cNvSpPr txBox="1">
            <a:spLocks noChangeArrowheads="1"/>
          </p:cNvSpPr>
          <p:nvPr/>
        </p:nvSpPr>
        <p:spPr bwMode="auto">
          <a:xfrm>
            <a:off x="611188" y="1554163"/>
            <a:ext cx="8064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100" dirty="0">
                <a:solidFill>
                  <a:schemeClr val="bg1"/>
                </a:solidFill>
              </a:rPr>
              <a:t>von Eugen </a:t>
            </a:r>
            <a:r>
              <a:rPr lang="de-DE" sz="1100" dirty="0" err="1">
                <a:solidFill>
                  <a:schemeClr val="bg1"/>
                </a:solidFill>
              </a:rPr>
              <a:t>Sawin</a:t>
            </a:r>
            <a:r>
              <a:rPr lang="de-DE" sz="1100" dirty="0">
                <a:solidFill>
                  <a:schemeClr val="bg1"/>
                </a:solidFill>
              </a:rPr>
              <a:t>, Hochschule Offenburg, Angewandte Informatik</a:t>
            </a:r>
          </a:p>
        </p:txBody>
      </p:sp>
      <p:sp>
        <p:nvSpPr>
          <p:cNvPr id="16412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611188" y="1196975"/>
            <a:ext cx="8137525" cy="287338"/>
          </a:xfrm>
        </p:spPr>
        <p:txBody>
          <a:bodyPr/>
          <a:lstStyle>
            <a:lvl1pPr>
              <a:defRPr sz="1700" b="1">
                <a:solidFill>
                  <a:schemeClr val="bg1"/>
                </a:solidFill>
              </a:defRPr>
            </a:lvl1pPr>
          </a:lstStyle>
          <a:p>
            <a:r>
              <a:rPr lang="en-GB"/>
              <a:t>Titelmasterformat</a:t>
            </a:r>
            <a:r>
              <a:rPr lang="en-US"/>
              <a:t> durch Klicken bearbeiten</a:t>
            </a:r>
          </a:p>
        </p:txBody>
      </p:sp>
      <p:sp>
        <p:nvSpPr>
          <p:cNvPr id="16413" name="Rectangle 2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1188" y="3644900"/>
            <a:ext cx="5689600" cy="2663825"/>
          </a:xfrm>
        </p:spPr>
        <p:txBody>
          <a:bodyPr/>
          <a:lstStyle>
            <a:lvl1pPr marL="0" indent="0">
              <a:buFont typeface="Arial Unicode MS" pitchFamily="34" charset="-128"/>
              <a:buNone/>
              <a:defRPr sz="1700" b="1">
                <a:solidFill>
                  <a:srgbClr val="003399"/>
                </a:solidFill>
              </a:defRPr>
            </a:lvl1pPr>
          </a:lstStyle>
          <a:p>
            <a:r>
              <a:rPr lang="en-GB"/>
              <a:t>Formatvorlage des Untertitelmasters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11188" y="161925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02188" y="161925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3388" y="274638"/>
            <a:ext cx="2057400" cy="58705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11188" y="274638"/>
            <a:ext cx="6019800" cy="58705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6570663"/>
            <a:ext cx="9144000" cy="287337"/>
          </a:xfrm>
          <a:prstGeom prst="rect">
            <a:avLst/>
          </a:prstGeom>
          <a:solidFill>
            <a:srgbClr val="DDDDDD"/>
          </a:solidFill>
          <a:ln w="9525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1795463" y="6589713"/>
            <a:ext cx="548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4D4D4D"/>
                </a:solidFill>
                <a:latin typeface="Symbol" pitchFamily="18" charset="2"/>
              </a:rPr>
              <a:t>Ó</a:t>
            </a:r>
            <a:r>
              <a:rPr lang="en-GB" sz="900" dirty="0">
                <a:solidFill>
                  <a:srgbClr val="4D4D4D"/>
                </a:solidFill>
                <a:latin typeface="Futura XBlk BT" pitchFamily="34" charset="0"/>
              </a:rPr>
              <a:t> COMSOFT</a:t>
            </a:r>
            <a:r>
              <a:rPr lang="en-GB" sz="900" dirty="0">
                <a:solidFill>
                  <a:srgbClr val="4D4D4D"/>
                </a:solidFill>
                <a:latin typeface="Meta-Normal" pitchFamily="2" charset="0"/>
              </a:rPr>
              <a:t> </a:t>
            </a:r>
            <a:r>
              <a:rPr lang="en-GB" sz="800" dirty="0">
                <a:solidFill>
                  <a:srgbClr val="4D4D4D"/>
                </a:solidFill>
              </a:rPr>
              <a:t>GmbH | </a:t>
            </a:r>
            <a:r>
              <a:rPr lang="de-DE" sz="800" dirty="0">
                <a:solidFill>
                  <a:srgbClr val="4D4D4D"/>
                </a:solidFill>
              </a:rPr>
              <a:t>Company Profile</a:t>
            </a:r>
            <a:r>
              <a:rPr lang="en-GB" sz="800" dirty="0">
                <a:solidFill>
                  <a:srgbClr val="4D4D4D"/>
                </a:solidFill>
              </a:rPr>
              <a:t> | </a:t>
            </a:r>
            <a:r>
              <a:rPr lang="en-GB" sz="800" dirty="0" smtClean="0">
                <a:solidFill>
                  <a:srgbClr val="4D4D4D"/>
                </a:solidFill>
              </a:rPr>
              <a:t>January 2010 </a:t>
            </a:r>
            <a:r>
              <a:rPr lang="en-GB" sz="800" dirty="0">
                <a:solidFill>
                  <a:srgbClr val="4D4D4D"/>
                </a:solidFill>
              </a:rPr>
              <a:t>| Page </a:t>
            </a:r>
            <a:fld id="{3498FEAE-F68E-4D91-9AE7-C5C54277AF28}" type="slidenum">
              <a:rPr lang="en-GB" sz="800">
                <a:solidFill>
                  <a:srgbClr val="4D4D4D"/>
                </a:solidFill>
              </a:rPr>
              <a:pPr algn="ctr">
                <a:defRPr/>
              </a:pPr>
              <a:t>‹Nr.›</a:t>
            </a:fld>
            <a:r>
              <a:rPr lang="en-GB" sz="800" dirty="0">
                <a:solidFill>
                  <a:srgbClr val="4D4D4D"/>
                </a:solidFill>
              </a:rPr>
              <a:t> </a:t>
            </a:r>
          </a:p>
        </p:txBody>
      </p:sp>
      <p:pic>
        <p:nvPicPr>
          <p:cNvPr id="1028" name="Picture 42" descr="innen"/>
          <p:cNvPicPr>
            <a:picLocks noChangeAspect="1" noChangeArrowheads="1"/>
          </p:cNvPicPr>
          <p:nvPr/>
        </p:nvPicPr>
        <p:blipFill>
          <a:blip r:embed="rId13"/>
          <a:srcRect l="52" r="52"/>
          <a:stretch>
            <a:fillRect/>
          </a:stretch>
        </p:blipFill>
        <p:spPr bwMode="auto">
          <a:xfrm>
            <a:off x="0" y="0"/>
            <a:ext cx="91440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4" descr="comsoft_logo_cmyk_lang"/>
          <p:cNvPicPr>
            <a:picLocks noChangeAspect="1" noChangeArrowheads="1"/>
          </p:cNvPicPr>
          <p:nvPr/>
        </p:nvPicPr>
        <p:blipFill>
          <a:blip r:embed="rId14"/>
          <a:srcRect t="49994" b="47523"/>
          <a:stretch>
            <a:fillRect/>
          </a:stretch>
        </p:blipFill>
        <p:spPr bwMode="auto">
          <a:xfrm>
            <a:off x="8001000" y="0"/>
            <a:ext cx="10795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7" name="Line 43"/>
          <p:cNvSpPr>
            <a:spLocks noChangeShapeType="1"/>
          </p:cNvSpPr>
          <p:nvPr/>
        </p:nvSpPr>
        <p:spPr bwMode="auto">
          <a:xfrm>
            <a:off x="-34925" y="304800"/>
            <a:ext cx="9178925" cy="0"/>
          </a:xfrm>
          <a:prstGeom prst="line">
            <a:avLst/>
          </a:prstGeom>
          <a:noFill/>
          <a:ln w="9525">
            <a:solidFill>
              <a:srgbClr val="929395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72" name="Line 48"/>
          <p:cNvSpPr>
            <a:spLocks noChangeShapeType="1"/>
          </p:cNvSpPr>
          <p:nvPr/>
        </p:nvSpPr>
        <p:spPr bwMode="auto">
          <a:xfrm>
            <a:off x="-36513" y="6567488"/>
            <a:ext cx="9394826" cy="0"/>
          </a:xfrm>
          <a:prstGeom prst="line">
            <a:avLst/>
          </a:prstGeom>
          <a:noFill/>
          <a:ln w="9525">
            <a:solidFill>
              <a:srgbClr val="929395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73" name="Line 49"/>
          <p:cNvSpPr>
            <a:spLocks noChangeShapeType="1"/>
          </p:cNvSpPr>
          <p:nvPr/>
        </p:nvSpPr>
        <p:spPr bwMode="auto">
          <a:xfrm>
            <a:off x="0" y="1052513"/>
            <a:ext cx="9178925" cy="0"/>
          </a:xfrm>
          <a:prstGeom prst="line">
            <a:avLst/>
          </a:prstGeom>
          <a:noFill/>
          <a:ln w="9525">
            <a:solidFill>
              <a:srgbClr val="929395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33" name="Rectangle 53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74638"/>
            <a:ext cx="8075612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Titelmasterformat durch Klicken bearbeiten</a:t>
            </a:r>
          </a:p>
        </p:txBody>
      </p:sp>
      <p:sp>
        <p:nvSpPr>
          <p:cNvPr id="1034" name="Rectangle 5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1925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Textmasterformate</a:t>
            </a:r>
            <a:r>
              <a:rPr lang="en-GB" dirty="0" smtClean="0"/>
              <a:t> </a:t>
            </a:r>
            <a:r>
              <a:rPr lang="en-GB" dirty="0" err="1" smtClean="0"/>
              <a:t>durch</a:t>
            </a:r>
            <a:r>
              <a:rPr lang="en-GB" dirty="0" smtClean="0"/>
              <a:t> </a:t>
            </a:r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  <a:p>
            <a:pPr lvl="1"/>
            <a:r>
              <a:rPr lang="en-GB" dirty="0" err="1" smtClean="0"/>
              <a:t>Zweite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2"/>
            <a:r>
              <a:rPr lang="en-GB" dirty="0" err="1" smtClean="0"/>
              <a:t>Dritte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3"/>
            <a:r>
              <a:rPr lang="en-GB" dirty="0" err="1" smtClean="0"/>
              <a:t>Vierte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4"/>
            <a:r>
              <a:rPr lang="en-GB" dirty="0" err="1" smtClean="0"/>
              <a:t>Fünfte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0339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Arial Unicode MS" pitchFamily="34" charset="-128"/>
        <a:buChar char="▮"/>
        <a:defRPr sz="20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50000"/>
        <a:buFont typeface="Arial Unicode MS" pitchFamily="34" charset="-128"/>
        <a:buChar char="▮"/>
        <a:defRPr sz="2800">
          <a:solidFill>
            <a:srgbClr val="4D4D4D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50000"/>
        <a:buFont typeface="Arial Unicode MS" pitchFamily="34" charset="-128"/>
        <a:buChar char="▮"/>
        <a:defRPr sz="2400">
          <a:solidFill>
            <a:srgbClr val="4D4D4D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50000"/>
        <a:buFont typeface="Arial Unicode MS" pitchFamily="34" charset="-128"/>
        <a:buChar char="▮"/>
        <a:defRPr sz="2000">
          <a:solidFill>
            <a:srgbClr val="4D4D4D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50000"/>
        <a:buFont typeface="Arial Unicode MS" pitchFamily="34" charset="-128"/>
        <a:buChar char="▮"/>
        <a:defRPr sz="2000">
          <a:solidFill>
            <a:srgbClr val="4D4D4D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50000"/>
        <a:buFont typeface="Arial Unicode MS" pitchFamily="34" charset="-128"/>
        <a:buChar char="▮"/>
        <a:defRPr>
          <a:solidFill>
            <a:srgbClr val="4D4D4D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50000"/>
        <a:buFont typeface="Arial Unicode MS" pitchFamily="34" charset="-128"/>
        <a:buChar char="▮"/>
        <a:defRPr>
          <a:solidFill>
            <a:srgbClr val="4D4D4D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50000"/>
        <a:buFont typeface="Arial Unicode MS" pitchFamily="34" charset="-128"/>
        <a:buChar char="▮"/>
        <a:defRPr>
          <a:solidFill>
            <a:srgbClr val="4D4D4D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50000"/>
        <a:buFont typeface="Arial Unicode MS" pitchFamily="34" charset="-128"/>
        <a:buChar char="▮"/>
        <a:defRPr>
          <a:solidFill>
            <a:srgbClr val="4D4D4D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gif"/><Relationship Id="rId18" Type="http://schemas.openxmlformats.org/officeDocument/2006/relationships/image" Target="../media/image20.gif"/><Relationship Id="rId26" Type="http://schemas.openxmlformats.org/officeDocument/2006/relationships/image" Target="../media/image28.gif"/><Relationship Id="rId39" Type="http://schemas.openxmlformats.org/officeDocument/2006/relationships/image" Target="../media/image41.gif"/><Relationship Id="rId21" Type="http://schemas.openxmlformats.org/officeDocument/2006/relationships/image" Target="../media/image23.gif"/><Relationship Id="rId34" Type="http://schemas.openxmlformats.org/officeDocument/2006/relationships/image" Target="../media/image36.gif"/><Relationship Id="rId42" Type="http://schemas.openxmlformats.org/officeDocument/2006/relationships/image" Target="../media/image44.gif"/><Relationship Id="rId47" Type="http://schemas.openxmlformats.org/officeDocument/2006/relationships/image" Target="../media/image49.gif"/><Relationship Id="rId50" Type="http://schemas.openxmlformats.org/officeDocument/2006/relationships/image" Target="../media/image52.gif"/><Relationship Id="rId55" Type="http://schemas.openxmlformats.org/officeDocument/2006/relationships/image" Target="../media/image57.gif"/><Relationship Id="rId7" Type="http://schemas.openxmlformats.org/officeDocument/2006/relationships/image" Target="../media/image9.gif"/><Relationship Id="rId12" Type="http://schemas.openxmlformats.org/officeDocument/2006/relationships/image" Target="../media/image14.gif"/><Relationship Id="rId17" Type="http://schemas.openxmlformats.org/officeDocument/2006/relationships/image" Target="../media/image19.gif"/><Relationship Id="rId25" Type="http://schemas.openxmlformats.org/officeDocument/2006/relationships/image" Target="../media/image27.gif"/><Relationship Id="rId33" Type="http://schemas.openxmlformats.org/officeDocument/2006/relationships/image" Target="../media/image35.gif"/><Relationship Id="rId38" Type="http://schemas.openxmlformats.org/officeDocument/2006/relationships/image" Target="../media/image40.gif"/><Relationship Id="rId46" Type="http://schemas.openxmlformats.org/officeDocument/2006/relationships/image" Target="../media/image48.gif"/><Relationship Id="rId59" Type="http://schemas.openxmlformats.org/officeDocument/2006/relationships/image" Target="../media/image61.gi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gif"/><Relationship Id="rId20" Type="http://schemas.openxmlformats.org/officeDocument/2006/relationships/image" Target="../media/image22.gif"/><Relationship Id="rId29" Type="http://schemas.openxmlformats.org/officeDocument/2006/relationships/image" Target="../media/image31.gif"/><Relationship Id="rId41" Type="http://schemas.openxmlformats.org/officeDocument/2006/relationships/image" Target="../media/image43.gif"/><Relationship Id="rId54" Type="http://schemas.openxmlformats.org/officeDocument/2006/relationships/image" Target="../media/image5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11" Type="http://schemas.openxmlformats.org/officeDocument/2006/relationships/image" Target="../media/image13.gif"/><Relationship Id="rId24" Type="http://schemas.openxmlformats.org/officeDocument/2006/relationships/image" Target="../media/image26.gif"/><Relationship Id="rId32" Type="http://schemas.openxmlformats.org/officeDocument/2006/relationships/image" Target="../media/image34.gif"/><Relationship Id="rId37" Type="http://schemas.openxmlformats.org/officeDocument/2006/relationships/image" Target="../media/image39.gif"/><Relationship Id="rId40" Type="http://schemas.openxmlformats.org/officeDocument/2006/relationships/image" Target="../media/image42.gif"/><Relationship Id="rId45" Type="http://schemas.openxmlformats.org/officeDocument/2006/relationships/image" Target="../media/image47.gif"/><Relationship Id="rId53" Type="http://schemas.openxmlformats.org/officeDocument/2006/relationships/image" Target="../media/image55.gif"/><Relationship Id="rId58" Type="http://schemas.openxmlformats.org/officeDocument/2006/relationships/image" Target="../media/image60.gif"/><Relationship Id="rId5" Type="http://schemas.openxmlformats.org/officeDocument/2006/relationships/image" Target="../media/image7.gif"/><Relationship Id="rId15" Type="http://schemas.openxmlformats.org/officeDocument/2006/relationships/image" Target="../media/image17.gif"/><Relationship Id="rId23" Type="http://schemas.openxmlformats.org/officeDocument/2006/relationships/image" Target="../media/image25.gif"/><Relationship Id="rId28" Type="http://schemas.openxmlformats.org/officeDocument/2006/relationships/image" Target="../media/image30.gif"/><Relationship Id="rId36" Type="http://schemas.openxmlformats.org/officeDocument/2006/relationships/image" Target="../media/image38.gif"/><Relationship Id="rId49" Type="http://schemas.openxmlformats.org/officeDocument/2006/relationships/image" Target="../media/image51.gif"/><Relationship Id="rId57" Type="http://schemas.openxmlformats.org/officeDocument/2006/relationships/image" Target="../media/image59.gif"/><Relationship Id="rId10" Type="http://schemas.openxmlformats.org/officeDocument/2006/relationships/image" Target="../media/image12.gif"/><Relationship Id="rId19" Type="http://schemas.openxmlformats.org/officeDocument/2006/relationships/image" Target="../media/image21.gif"/><Relationship Id="rId31" Type="http://schemas.openxmlformats.org/officeDocument/2006/relationships/image" Target="../media/image33.gif"/><Relationship Id="rId44" Type="http://schemas.openxmlformats.org/officeDocument/2006/relationships/image" Target="../media/image46.gif"/><Relationship Id="rId52" Type="http://schemas.openxmlformats.org/officeDocument/2006/relationships/image" Target="../media/image54.gif"/><Relationship Id="rId4" Type="http://schemas.openxmlformats.org/officeDocument/2006/relationships/image" Target="../media/image6.jpeg"/><Relationship Id="rId9" Type="http://schemas.openxmlformats.org/officeDocument/2006/relationships/image" Target="../media/image11.gif"/><Relationship Id="rId14" Type="http://schemas.openxmlformats.org/officeDocument/2006/relationships/image" Target="../media/image16.gif"/><Relationship Id="rId22" Type="http://schemas.openxmlformats.org/officeDocument/2006/relationships/image" Target="../media/image24.gif"/><Relationship Id="rId27" Type="http://schemas.openxmlformats.org/officeDocument/2006/relationships/image" Target="../media/image29.gif"/><Relationship Id="rId30" Type="http://schemas.openxmlformats.org/officeDocument/2006/relationships/image" Target="../media/image32.gif"/><Relationship Id="rId35" Type="http://schemas.openxmlformats.org/officeDocument/2006/relationships/image" Target="../media/image37.gif"/><Relationship Id="rId43" Type="http://schemas.openxmlformats.org/officeDocument/2006/relationships/image" Target="../media/image45.gif"/><Relationship Id="rId48" Type="http://schemas.openxmlformats.org/officeDocument/2006/relationships/image" Target="../media/image50.gif"/><Relationship Id="rId56" Type="http://schemas.openxmlformats.org/officeDocument/2006/relationships/image" Target="../media/image58.gif"/><Relationship Id="rId8" Type="http://schemas.openxmlformats.org/officeDocument/2006/relationships/image" Target="../media/image10.gif"/><Relationship Id="rId51" Type="http://schemas.openxmlformats.org/officeDocument/2006/relationships/image" Target="../media/image53.gif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Kolloquium</a:t>
            </a:r>
            <a:r>
              <a:rPr lang="en-US" dirty="0" smtClean="0"/>
              <a:t> Bachelor-Thesis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Entwicklung einer domänenspezifischen Sprache und Planungskomponente </a:t>
            </a:r>
            <a:br>
              <a:rPr lang="de-DE" dirty="0" smtClean="0"/>
            </a:br>
            <a:r>
              <a:rPr lang="de-DE" dirty="0" smtClean="0"/>
              <a:t>zur Verkehrsflussregelung</a:t>
            </a:r>
          </a:p>
          <a:p>
            <a:pPr eaLnBrk="1" hangingPunct="1">
              <a:defRPr/>
            </a:pPr>
            <a:endParaRPr lang="de-DE" dirty="0" smtClean="0"/>
          </a:p>
          <a:p>
            <a:pPr eaLnBrk="1" hangingPunct="1">
              <a:defRPr/>
            </a:pPr>
            <a:endParaRPr lang="de-DE" dirty="0" smtClean="0"/>
          </a:p>
          <a:p>
            <a:pPr eaLnBrk="1" hangingPunct="1">
              <a:defRPr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Betreuer:</a:t>
            </a:r>
          </a:p>
          <a:p>
            <a:pPr eaLnBrk="1" hangingPunct="1">
              <a:defRPr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Prof. Dr. Erwin Mayer, Hochschule Offenburg</a:t>
            </a:r>
          </a:p>
          <a:p>
            <a:pPr eaLnBrk="1" hangingPunct="1">
              <a:defRPr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Dr. Stephan Schulz, COMSOFT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smtClean="0"/>
              <a:t>COMSOFT </a:t>
            </a:r>
            <a:r>
              <a:rPr lang="de-DE" smtClean="0"/>
              <a:t>GmbH</a:t>
            </a:r>
          </a:p>
        </p:txBody>
      </p:sp>
      <p:pic>
        <p:nvPicPr>
          <p:cNvPr id="4099" name="Inhaltsplatzhalter 6" descr="DSC_0065B_COMSOFT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" y="2000250"/>
            <a:ext cx="3143250" cy="1592263"/>
          </a:xfrm>
        </p:spPr>
      </p:pic>
      <p:pic>
        <p:nvPicPr>
          <p:cNvPr id="4100" name="Grafik 7" descr="DSC_0032E_COMSOF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4054490"/>
            <a:ext cx="314325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/>
          <p:cNvSpPr txBox="1"/>
          <p:nvPr/>
        </p:nvSpPr>
        <p:spPr>
          <a:xfrm>
            <a:off x="3929090" y="2000240"/>
            <a:ext cx="507206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260</a:t>
            </a:r>
            <a:r>
              <a:rPr lang="de-DE" dirty="0"/>
              <a:t> Mitarbeiter, wachsend</a:t>
            </a:r>
          </a:p>
          <a:p>
            <a:pPr>
              <a:defRPr/>
            </a:pPr>
            <a:r>
              <a:rPr lang="de-DE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</a:t>
            </a:r>
            <a:r>
              <a:rPr lang="de-DE" dirty="0"/>
              <a:t> Jahre in der industriellen Kommunikation</a:t>
            </a:r>
          </a:p>
          <a:p>
            <a:pPr>
              <a:defRPr/>
            </a:pPr>
            <a:r>
              <a:rPr lang="de-DE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</a:t>
            </a:r>
            <a:r>
              <a:rPr lang="de-DE" dirty="0"/>
              <a:t> Jahre in Flugsicherung</a:t>
            </a:r>
          </a:p>
          <a:p>
            <a:pPr>
              <a:defRPr/>
            </a:pPr>
            <a:r>
              <a:rPr lang="de-DE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90% </a:t>
            </a:r>
            <a:r>
              <a:rPr lang="de-DE" dirty="0"/>
              <a:t>vom Umsatz aus internationalen Verträgen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929058" y="3488296"/>
            <a:ext cx="492922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“COMSOFT </a:t>
            </a:r>
            <a:r>
              <a:rPr lang="en-US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making the link”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dirty="0"/>
          </a:p>
        </p:txBody>
      </p:sp>
      <p:pic>
        <p:nvPicPr>
          <p:cNvPr id="132" name="Grafik 131" descr="a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02776" y="4365189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" name="Grafik 132" descr="at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50867" y="464344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4" name="Grafik 133" descr="au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9124" y="4650941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5" name="Grafik 134" descr="ba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93809" y="4643446"/>
            <a:ext cx="370363" cy="185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6" name="Grafik 135" descr="be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32636" y="4964118"/>
            <a:ext cx="209982" cy="179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7" name="Grafik 136" descr="bg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45532" y="4964118"/>
            <a:ext cx="297613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8" name="Grafik 137" descr="bh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33935" y="4964118"/>
            <a:ext cx="297613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9" name="Grafik 138" descr="br1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504527" y="4964118"/>
            <a:ext cx="255451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0" name="Grafik 139" descr="ch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581410" y="4030013"/>
            <a:ext cx="178568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1" name="Grafik 140" descr="co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849316" y="4030013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2" name="Grafik 141" descr="cz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563564" y="4357694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" name="Grafik 142" descr="de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462497" y="4365189"/>
            <a:ext cx="297613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4" name="Grafik 143" descr="dk.gif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952169" y="4964118"/>
            <a:ext cx="236437" cy="179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5" name="Grafik 144" descr="ee.gif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831602" y="4365189"/>
            <a:ext cx="280253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6" name="Grafik 145" descr="eg.gif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135200" y="4365189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7" name="Grafik 146" descr="fi.gif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403052" y="4365189"/>
            <a:ext cx="292653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8" name="Grafik 147" descr="fr.gif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260044" y="525069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9" name="Grafik 148" descr="gb.gif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331668" y="4964118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0" name="Grafik 149" descr="gb-eng.gif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391191" y="5236964"/>
            <a:ext cx="297613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1" name="Grafik 150" descr="gr.gif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7063762" y="464344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2" name="Grafik 151" descr="hk.gif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6277943" y="4964118"/>
            <a:ext cx="267853" cy="1777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" name="Grafik 152" descr="hr.gif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6617288" y="5250696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4" name="Grafik 153" descr="id.gif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7420126" y="4648857"/>
            <a:ext cx="268678" cy="179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5" name="Grafik 154" descr="ie.gif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6117222" y="4030013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6" name="Grafik 155" descr="in.gif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5277812" y="4030013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7" name="Grafik 156" descr="is.gif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5083339" y="4030013"/>
            <a:ext cx="248011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8" name="Grafik 157" descr="lk.gif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6974478" y="5250696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9" name="Grafik 158" descr="lt.gif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4462233" y="4030013"/>
            <a:ext cx="297613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0" name="Grafik 159" descr="lu.gif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4747985" y="4030013"/>
            <a:ext cx="297613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1" name="Grafik 160" descr="ly.gif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6429442" y="4030013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2" name="Grafik 161" descr="ma.gif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5277812" y="436120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" name="Grafik 162" descr="md-12.gif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5902908" y="4365189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4" name="Grafik 163" descr="mk.gif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>
            <a:off x="4154379" y="4361206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5" name="Grafik 164" descr="mo.gif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6215074" y="4365189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6" name="Grafik 165" descr="nl.gif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5117036" y="464344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7" name="Grafik 166" descr="no.gif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4149630" y="4030013"/>
            <a:ext cx="245531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8" name="Grafik 167" descr="om.gif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>
            <a:off x="5436751" y="4643446"/>
            <a:ext cx="312494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9" name="Grafik 168" descr="pe.gif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5759978" y="464344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0" name="Grafik 169" descr="ph.gif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6117222" y="4643446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1" name="Grafik 170" descr="pk.gif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6420820" y="464344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2" name="Grafik 171" descr="pl.gif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4146884" y="4964118"/>
            <a:ext cx="286039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3" name="Grafik 172" descr="pt.gif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6778010" y="464344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" name="Grafik 173" descr="qa.gif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>
            <a:off x="4974160" y="4964118"/>
            <a:ext cx="456339" cy="179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5" name="Grafik 174" descr="ro.gif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4143372" y="525069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6" name="Grafik 175" descr="rs.gif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>
            <a:off x="4421629" y="525069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7" name="Grafik 176" descr="ru.gif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5349250" y="525069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8" name="Grafik 177" descr="sa.gif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>
            <a:off x="4699886" y="525069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9" name="Grafik 178" descr="se.gif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5045311" y="5250696"/>
            <a:ext cx="286039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0" name="Grafik 179" descr="sg.gif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>
            <a:off x="5706440" y="525069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1" name="Grafik 180" descr="si.gif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4511569" y="4365189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2" name="Grafik 181" descr="sk.gif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>
            <a:off x="5974292" y="5250696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3" name="Grafik 182" descr="us.gif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>
            <a:off x="7358082" y="4030013"/>
            <a:ext cx="347215" cy="1827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" name="Grafik 183" descr="vn.gif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>
            <a:off x="6715140" y="4030013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5" name="Grafik 184" descr="zm.gif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7072330" y="4030013"/>
            <a:ext cx="267852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6" name="Grafik 185" descr="zw1.gif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>
            <a:off x="6902986" y="4964118"/>
            <a:ext cx="357136" cy="178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COMSOFT</a:t>
            </a:r>
            <a:r>
              <a:rPr lang="de-DE" dirty="0" smtClean="0"/>
              <a:t> Portfolio</a:t>
            </a:r>
            <a:endParaRPr lang="de-DE" dirty="0"/>
          </a:p>
        </p:txBody>
      </p:sp>
      <p:pic>
        <p:nvPicPr>
          <p:cNvPr id="4" name="Inhaltsplatzhalter 3" descr="ahms_symbol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48" y="1571612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5" name="Grafik 4" descr="aim_symbo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571612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6" name="Grafik 5" descr="artas_symbo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48" y="2357430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7" name="Grafik 6" descr="auto_symbo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48" y="5072074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8" name="Grafik 7" descr="display_symbo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876" y="5072074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9" name="Grafik 8" descr="monitor_symbo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48" y="4143380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10" name="Grafik 9" descr="rec_symbol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4876" y="3214686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11" name="Grafik 10" descr="support_symbol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4876" y="4143380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12" name="Grafik 11" descr="sur_com_symbol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4876" y="2357430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13" name="Grafik 12" descr="sur_symbol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348" y="3214686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14" name="Textfeld 13"/>
          <p:cNvSpPr txBox="1"/>
          <p:nvPr/>
        </p:nvSpPr>
        <p:spPr>
          <a:xfrm>
            <a:off x="1214414" y="1630908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92D050"/>
                </a:solidFill>
              </a:rPr>
              <a:t>Aeronautic</a:t>
            </a:r>
            <a:r>
              <a:rPr lang="de-DE" dirty="0" smtClean="0">
                <a:solidFill>
                  <a:srgbClr val="92D050"/>
                </a:solidFill>
              </a:rPr>
              <a:t> Messaging Systems</a:t>
            </a:r>
            <a:endParaRPr lang="de-DE" dirty="0">
              <a:solidFill>
                <a:srgbClr val="92D05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5183597" y="1630908"/>
            <a:ext cx="403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92D050"/>
                </a:solidFill>
              </a:rPr>
              <a:t>Aeronautic</a:t>
            </a:r>
            <a:r>
              <a:rPr lang="de-DE" dirty="0" smtClean="0">
                <a:solidFill>
                  <a:srgbClr val="92D050"/>
                </a:solidFill>
              </a:rPr>
              <a:t> Information Management</a:t>
            </a:r>
            <a:endParaRPr lang="de-DE" dirty="0">
              <a:solidFill>
                <a:srgbClr val="92D05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214414" y="2428868"/>
            <a:ext cx="932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ARTAS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5183597" y="24288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00B0F0"/>
                </a:solidFill>
              </a:rPr>
              <a:t>Surveillance</a:t>
            </a:r>
            <a:r>
              <a:rPr lang="de-DE" dirty="0" smtClean="0">
                <a:solidFill>
                  <a:srgbClr val="00B0F0"/>
                </a:solidFill>
              </a:rPr>
              <a:t> Communication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214414" y="3286124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ADS-B &amp; </a:t>
            </a:r>
            <a:r>
              <a:rPr lang="de-DE" dirty="0" err="1" smtClean="0">
                <a:solidFill>
                  <a:srgbClr val="00B0F0"/>
                </a:solidFill>
              </a:rPr>
              <a:t>Multilateration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83597" y="3286124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C000"/>
                </a:solidFill>
              </a:rPr>
              <a:t>Recording &amp; Replay</a:t>
            </a:r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1214414" y="4214818"/>
            <a:ext cx="1591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C000"/>
                </a:solidFill>
              </a:rPr>
              <a:t>Support Tools</a:t>
            </a:r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183597" y="421481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FFC000"/>
                </a:solidFill>
              </a:rPr>
              <a:t>Control</a:t>
            </a:r>
            <a:r>
              <a:rPr lang="de-DE" dirty="0" smtClean="0">
                <a:solidFill>
                  <a:srgbClr val="FFC000"/>
                </a:solidFill>
              </a:rPr>
              <a:t> &amp; </a:t>
            </a:r>
            <a:r>
              <a:rPr lang="de-DE" dirty="0" err="1" smtClean="0">
                <a:solidFill>
                  <a:srgbClr val="FFC000"/>
                </a:solidFill>
              </a:rPr>
              <a:t>Monitoring</a:t>
            </a:r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214414" y="5143512"/>
            <a:ext cx="1873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ATM Automation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5183597" y="5143512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FF0000"/>
                </a:solidFill>
              </a:rPr>
              <a:t>Surveillance</a:t>
            </a:r>
            <a:r>
              <a:rPr lang="de-DE" dirty="0" smtClean="0">
                <a:solidFill>
                  <a:srgbClr val="FF0000"/>
                </a:solidFill>
              </a:rPr>
              <a:t> Displays</a:t>
            </a:r>
            <a:endParaRPr lang="de-D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4429124" y="4071942"/>
            <a:ext cx="3714776" cy="164307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COMSOFT</a:t>
            </a:r>
            <a:r>
              <a:rPr lang="de-DE" dirty="0" smtClean="0"/>
              <a:t> PRISMA</a:t>
            </a:r>
            <a:endParaRPr lang="de-DE" dirty="0"/>
          </a:p>
        </p:txBody>
      </p:sp>
      <p:pic>
        <p:nvPicPr>
          <p:cNvPr id="7" name="Grafik 6" descr="auto_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5072074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22" name="Textfeld 21"/>
          <p:cNvSpPr txBox="1"/>
          <p:nvPr/>
        </p:nvSpPr>
        <p:spPr>
          <a:xfrm>
            <a:off x="1214414" y="5143512"/>
            <a:ext cx="1873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ATM Automation</a:t>
            </a:r>
            <a:endParaRPr lang="de-DE" dirty="0">
              <a:solidFill>
                <a:srgbClr val="FF0000"/>
              </a:solidFill>
            </a:endParaRPr>
          </a:p>
        </p:txBody>
      </p:sp>
      <p:pic>
        <p:nvPicPr>
          <p:cNvPr id="28" name="Grafik 27" descr="prisma_symbo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70" y="2428868"/>
            <a:ext cx="4953000" cy="952500"/>
          </a:xfrm>
          <a:prstGeom prst="rect">
            <a:avLst/>
          </a:prstGeom>
        </p:spPr>
      </p:pic>
      <p:pic>
        <p:nvPicPr>
          <p:cNvPr id="6" name="Grafik 5" descr="atccl_symbo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6" y="4286256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8" name="Grafik 7" descr="display_symbo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6" y="5857892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9" name="Grafik 8" descr="aim_symbo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876" y="5072074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10" name="Textfeld 9"/>
          <p:cNvSpPr txBox="1"/>
          <p:nvPr/>
        </p:nvSpPr>
        <p:spPr>
          <a:xfrm>
            <a:off x="5240730" y="4357694"/>
            <a:ext cx="94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ATCCL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214942" y="5917188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 smtClean="0">
                <a:solidFill>
                  <a:srgbClr val="D90A40"/>
                </a:solidFill>
              </a:rPr>
              <a:t>DFLOW User Interface</a:t>
            </a:r>
            <a:endParaRPr lang="de-DE" dirty="0">
              <a:solidFill>
                <a:srgbClr val="D90A4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214942" y="513137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DFLOW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Grafik 14" descr="auto_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428628" cy="428628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16" name="Textfeld 15"/>
          <p:cNvSpPr txBox="1"/>
          <p:nvPr/>
        </p:nvSpPr>
        <p:spPr>
          <a:xfrm>
            <a:off x="3428992" y="51435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+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11" grpId="0"/>
      <p:bldP spid="12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Motivation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5720" y="1643050"/>
            <a:ext cx="8555068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de-D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Problem</a:t>
            </a:r>
          </a:p>
          <a:p>
            <a:pPr algn="ctr">
              <a:buNone/>
            </a:pPr>
            <a:endParaRPr lang="de-DE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1800" b="1" dirty="0" smtClean="0"/>
              <a:t>Regulierung der Flugverkehrsflussdichten </a:t>
            </a:r>
            <a:r>
              <a:rPr lang="de-DE" sz="1800" dirty="0" smtClean="0"/>
              <a:t>an bestimmten Wegpunkten</a:t>
            </a:r>
          </a:p>
          <a:p>
            <a:r>
              <a:rPr lang="de-DE" sz="1800" b="1" dirty="0" smtClean="0"/>
              <a:t>Komplexe Regeln </a:t>
            </a:r>
            <a:r>
              <a:rPr lang="de-DE" sz="1800" dirty="0" smtClean="0"/>
              <a:t>für die Regulierung</a:t>
            </a:r>
          </a:p>
          <a:p>
            <a:pPr>
              <a:buNone/>
            </a:pPr>
            <a:endParaRPr lang="de-DE" sz="1800" dirty="0" smtClean="0"/>
          </a:p>
          <a:p>
            <a:pPr algn="ctr">
              <a:buNone/>
            </a:pPr>
            <a:r>
              <a:rPr lang="de-D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Ziel</a:t>
            </a:r>
          </a:p>
          <a:p>
            <a:pPr algn="ctr">
              <a:buNone/>
            </a:pPr>
            <a:endParaRPr lang="de-DE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1800" b="1" dirty="0" smtClean="0"/>
              <a:t>Optimierung vom Flugverkehrsfluss </a:t>
            </a:r>
          </a:p>
          <a:p>
            <a:pPr lvl="1"/>
            <a:r>
              <a:rPr lang="de-DE" sz="1800" dirty="0" smtClean="0"/>
              <a:t>Optimierung der Bestimmung von Abflugzeiten</a:t>
            </a:r>
          </a:p>
          <a:p>
            <a:pPr lvl="1"/>
            <a:r>
              <a:rPr lang="de-DE" sz="1800" dirty="0" smtClean="0"/>
              <a:t>Optimierung der Zuweisung von Flugflächen (definierte Flughöhen)</a:t>
            </a:r>
          </a:p>
          <a:p>
            <a:pPr lvl="1"/>
            <a:endParaRPr lang="de-DE" sz="1800" dirty="0" smtClean="0"/>
          </a:p>
          <a:p>
            <a:r>
              <a:rPr lang="de-DE" sz="1800" b="1" dirty="0" smtClean="0"/>
              <a:t>Kosteneffiziente Auflösung von Konflikten</a:t>
            </a:r>
          </a:p>
          <a:p>
            <a:endParaRPr lang="de-DE" sz="1800" dirty="0" smtClean="0"/>
          </a:p>
          <a:p>
            <a:r>
              <a:rPr lang="de-DE" sz="1800" b="1" dirty="0" smtClean="0"/>
              <a:t>Nachvollziehbarkeit</a:t>
            </a:r>
            <a:endParaRPr lang="de-DE" sz="1000" b="1" dirty="0" smtClean="0"/>
          </a:p>
        </p:txBody>
      </p:sp>
      <p:pic>
        <p:nvPicPr>
          <p:cNvPr id="10" name="Grafik 9" descr="gcaa_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427622" cy="42168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GCAA </a:t>
            </a:r>
            <a:r>
              <a:rPr lang="de-DE" dirty="0" smtClean="0"/>
              <a:t>Fluginformationsgebiet (FIR)</a:t>
            </a:r>
            <a:r>
              <a:rPr lang="de-DE" b="1" dirty="0" smtClean="0"/>
              <a:t> 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 descr="gcaa_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427622" cy="42168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5" name="Picture 7" descr="AIP UAE - ENR_Seite_75"/>
          <p:cNvPicPr>
            <a:picLocks noChangeAspect="1" noChangeArrowheads="1"/>
          </p:cNvPicPr>
          <p:nvPr/>
        </p:nvPicPr>
        <p:blipFill>
          <a:blip r:embed="rId4" cstate="print"/>
          <a:srcRect l="14873" t="14207" r="15123" b="15298"/>
          <a:stretch>
            <a:fillRect/>
          </a:stretch>
        </p:blipFill>
        <p:spPr bwMode="auto">
          <a:xfrm>
            <a:off x="571472" y="1071545"/>
            <a:ext cx="8113127" cy="549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GCAA </a:t>
            </a:r>
            <a:r>
              <a:rPr lang="de-DE" dirty="0" smtClean="0"/>
              <a:t>Lösung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de-DE" b="1" dirty="0" smtClean="0"/>
          </a:p>
          <a:p>
            <a:endParaRPr lang="de-DE" sz="1800" dirty="0"/>
          </a:p>
        </p:txBody>
      </p:sp>
      <p:pic>
        <p:nvPicPr>
          <p:cNvPr id="4" name="Grafik 3" descr="gcaa_symb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428604"/>
            <a:ext cx="427622" cy="42168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6" name="Textfeld 5"/>
          <p:cNvSpPr txBox="1"/>
          <p:nvPr/>
        </p:nvSpPr>
        <p:spPr>
          <a:xfrm>
            <a:off x="1857356" y="2385948"/>
            <a:ext cx="573362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dirty="0" smtClean="0"/>
              <a:t>ATCCL</a:t>
            </a:r>
            <a:r>
              <a:rPr lang="de-DE" sz="2000" dirty="0" smtClean="0"/>
              <a:t> – Air Traffic </a:t>
            </a:r>
            <a:r>
              <a:rPr lang="de-DE" sz="2000" dirty="0" err="1" smtClean="0"/>
              <a:t>Control</a:t>
            </a:r>
            <a:r>
              <a:rPr lang="de-DE" sz="2000" dirty="0" smtClean="0"/>
              <a:t> </a:t>
            </a:r>
            <a:r>
              <a:rPr lang="de-DE" sz="2000" dirty="0" err="1" smtClean="0"/>
              <a:t>Constraint</a:t>
            </a:r>
            <a:r>
              <a:rPr lang="de-DE" sz="2000" dirty="0" smtClean="0"/>
              <a:t> Language</a:t>
            </a:r>
          </a:p>
          <a:p>
            <a:pPr algn="ctr"/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Modellierung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der Luftraumbeschränkungen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271712" y="3857628"/>
            <a:ext cx="48911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dirty="0" smtClean="0"/>
              <a:t>DFLOW </a:t>
            </a:r>
            <a:r>
              <a:rPr lang="de-DE" sz="2000" dirty="0" smtClean="0"/>
              <a:t>– </a:t>
            </a:r>
            <a:r>
              <a:rPr lang="de-DE" sz="2000" dirty="0" err="1" smtClean="0"/>
              <a:t>Departure</a:t>
            </a:r>
            <a:r>
              <a:rPr lang="de-DE" sz="2000" dirty="0" smtClean="0"/>
              <a:t> Flow Management</a:t>
            </a:r>
          </a:p>
          <a:p>
            <a:pPr algn="ctr"/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Bestimmung der Abflugzeit und Flugfläche</a:t>
            </a:r>
          </a:p>
          <a:p>
            <a:pPr algn="ctr"/>
            <a:endParaRPr lang="de-DE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ATCCL</a:t>
            </a:r>
            <a:r>
              <a:rPr lang="de-DE" dirty="0" smtClean="0"/>
              <a:t> Anforderungen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188" y="1643050"/>
            <a:ext cx="8229600" cy="4525963"/>
          </a:xfrm>
        </p:spPr>
        <p:txBody>
          <a:bodyPr/>
          <a:lstStyle/>
          <a:p>
            <a:endParaRPr lang="de-DE" sz="1800" dirty="0" smtClean="0"/>
          </a:p>
          <a:p>
            <a:r>
              <a:rPr lang="de-DE" sz="1800" dirty="0" smtClean="0"/>
              <a:t>Unterstützung für Definition von </a:t>
            </a:r>
            <a:r>
              <a:rPr lang="de-DE" sz="1800" b="1" dirty="0" smtClean="0"/>
              <a:t>Flugplanmuster</a:t>
            </a:r>
            <a:r>
              <a:rPr lang="de-DE" sz="1800" dirty="0" smtClean="0"/>
              <a:t>, </a:t>
            </a:r>
            <a:r>
              <a:rPr lang="de-DE" sz="1800" b="1" dirty="0" smtClean="0"/>
              <a:t>Separationsregeln</a:t>
            </a:r>
            <a:r>
              <a:rPr lang="de-DE" sz="1800" dirty="0" smtClean="0"/>
              <a:t> und deren </a:t>
            </a:r>
            <a:r>
              <a:rPr lang="de-DE" sz="1800" b="1" dirty="0" smtClean="0"/>
              <a:t>Verknüpfung</a:t>
            </a:r>
          </a:p>
          <a:p>
            <a:endParaRPr lang="de-DE" sz="1800" dirty="0" smtClean="0"/>
          </a:p>
          <a:p>
            <a:r>
              <a:rPr lang="de-DE" sz="1800" b="1" dirty="0" smtClean="0"/>
              <a:t>Deklarativ, logisch, explizit, statisch typisiert</a:t>
            </a:r>
          </a:p>
          <a:p>
            <a:endParaRPr lang="de-DE" sz="1800" dirty="0" smtClean="0"/>
          </a:p>
          <a:p>
            <a:r>
              <a:rPr lang="de-DE" sz="1800" b="1" dirty="0" smtClean="0"/>
              <a:t>Regeldefinitionen in boolescher Algebra</a:t>
            </a:r>
            <a:endParaRPr lang="de-DE" sz="1800" dirty="0" smtClean="0"/>
          </a:p>
          <a:p>
            <a:endParaRPr lang="de-DE" sz="1800" dirty="0" smtClean="0"/>
          </a:p>
          <a:p>
            <a:r>
              <a:rPr lang="de-DE" sz="1800" b="1" dirty="0" smtClean="0"/>
              <a:t>Einfache und deskriptive Syntax</a:t>
            </a:r>
          </a:p>
          <a:p>
            <a:endParaRPr lang="de-DE" sz="1800" dirty="0" smtClean="0"/>
          </a:p>
          <a:p>
            <a:r>
              <a:rPr lang="de-DE" sz="1800" b="1" dirty="0" smtClean="0"/>
              <a:t>Schlüsselwörter aus Flugsicherungsdomäne</a:t>
            </a:r>
          </a:p>
          <a:p>
            <a:endParaRPr lang="de-DE" sz="1800" dirty="0" smtClean="0"/>
          </a:p>
          <a:p>
            <a:pPr>
              <a:buNone/>
            </a:pPr>
            <a:endParaRPr lang="de-DE" sz="1800" dirty="0" smtClean="0"/>
          </a:p>
          <a:p>
            <a:endParaRPr lang="de-DE" sz="1800" dirty="0" smtClean="0"/>
          </a:p>
          <a:p>
            <a:endParaRPr lang="de-DE" dirty="0"/>
          </a:p>
        </p:txBody>
      </p:sp>
      <p:pic>
        <p:nvPicPr>
          <p:cNvPr id="7" name="Grafik 6" descr="auto_blue_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428628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ATCCL</a:t>
            </a:r>
            <a:r>
              <a:rPr lang="de-DE" dirty="0" smtClean="0"/>
              <a:t> Beispiel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GB" sz="1800" b="1" dirty="0" err="1" smtClean="0">
                <a:latin typeface="+mj-lt"/>
              </a:rPr>
              <a:t>Ziel</a:t>
            </a:r>
            <a:endParaRPr lang="en-GB" sz="1800" b="1" dirty="0" smtClean="0">
              <a:latin typeface="+mj-lt"/>
            </a:endParaRPr>
          </a:p>
          <a:p>
            <a:pPr>
              <a:buNone/>
            </a:pPr>
            <a:r>
              <a:rPr lang="de-DE" sz="1800" dirty="0" smtClean="0"/>
              <a:t>Definition einer Separation von 5 Minuten am </a:t>
            </a:r>
            <a:r>
              <a:rPr lang="de-DE" sz="1800" dirty="0" err="1" smtClean="0"/>
              <a:t>Wegpunkt</a:t>
            </a:r>
            <a:r>
              <a:rPr lang="de-DE" sz="1800" dirty="0" smtClean="0"/>
              <a:t> BALUS für alle Flüge, die vom Dubai International Airport  („OMDB“) starten.</a:t>
            </a:r>
          </a:p>
          <a:p>
            <a:pPr algn="ctr">
              <a:buNone/>
            </a:pPr>
            <a:endParaRPr lang="de-DE" sz="2200" b="1" dirty="0" smtClean="0"/>
          </a:p>
          <a:p>
            <a:pPr algn="ctr">
              <a:buNone/>
            </a:pPr>
            <a:endParaRPr lang="de-DE" sz="2200" b="1" dirty="0" smtClean="0"/>
          </a:p>
          <a:p>
            <a:pPr algn="ctr">
              <a:buNone/>
            </a:pPr>
            <a:endParaRPr lang="de-DE" sz="18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>
              <a:buNone/>
            </a:pPr>
            <a:endParaRPr lang="de-DE" sz="1800" dirty="0" smtClean="0">
              <a:solidFill>
                <a:schemeClr val="bg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GB" sz="1800" dirty="0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#Definition des </a:t>
            </a:r>
            <a:r>
              <a:rPr lang="en-GB" sz="1800" dirty="0" err="1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Flugplanmusters</a:t>
            </a:r>
            <a:endParaRPr lang="en-GB" sz="1800" dirty="0" smtClean="0">
              <a:solidFill>
                <a:schemeClr val="bg2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buNone/>
            </a:pPr>
            <a:r>
              <a:rPr lang="en-GB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pattern</a:t>
            </a:r>
            <a:r>
              <a:rPr lang="en-GB" sz="1800" b="1" dirty="0" smtClean="0">
                <a:latin typeface="Courier New" pitchFamily="49" charset="0"/>
              </a:rPr>
              <a:t> </a:t>
            </a:r>
            <a:r>
              <a:rPr lang="en-GB" sz="1800" b="1" dirty="0" err="1" smtClean="0">
                <a:latin typeface="Courier New" pitchFamily="49" charset="0"/>
              </a:rPr>
              <a:t>DubaiBalus</a:t>
            </a:r>
            <a:r>
              <a:rPr lang="en-GB" sz="1800" b="1" dirty="0" smtClean="0">
                <a:latin typeface="Courier New" pitchFamily="49" charset="0"/>
              </a:rPr>
              <a:t>(</a:t>
            </a:r>
            <a:r>
              <a:rPr lang="en-GB" sz="1800" b="1" dirty="0" smtClean="0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</a:rPr>
              <a:t>ADEP</a:t>
            </a:r>
            <a:r>
              <a:rPr lang="en-GB" sz="1800" b="1" dirty="0" smtClean="0">
                <a:latin typeface="Courier New" pitchFamily="49" charset="0"/>
              </a:rPr>
              <a:t> is </a:t>
            </a:r>
            <a:r>
              <a:rPr lang="en-GB" sz="1800" b="1" dirty="0" smtClean="0">
                <a:solidFill>
                  <a:srgbClr val="FF6600"/>
                </a:solidFill>
                <a:latin typeface="Courier New" pitchFamily="49" charset="0"/>
              </a:rPr>
              <a:t>“OMDB” </a:t>
            </a:r>
            <a:r>
              <a:rPr lang="en-GB" sz="1800" b="1" dirty="0" smtClean="0">
                <a:latin typeface="Courier New" pitchFamily="49" charset="0"/>
              </a:rPr>
              <a:t>and </a:t>
            </a:r>
            <a:r>
              <a:rPr lang="en-GB" sz="1800" b="1" dirty="0" smtClean="0">
                <a:solidFill>
                  <a:srgbClr val="FF6600"/>
                </a:solidFill>
                <a:latin typeface="Courier New" pitchFamily="49" charset="0"/>
              </a:rPr>
              <a:t>“BALUS”</a:t>
            </a:r>
            <a:r>
              <a:rPr lang="en-GB" sz="1800" b="1" dirty="0" smtClean="0">
                <a:latin typeface="Courier New" pitchFamily="49" charset="0"/>
              </a:rPr>
              <a:t> in </a:t>
            </a:r>
            <a:r>
              <a:rPr lang="en-GB" sz="1800" b="1" dirty="0" smtClean="0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</a:rPr>
              <a:t>ROUTE</a:t>
            </a:r>
            <a:r>
              <a:rPr lang="en-GB" sz="1800" b="1" dirty="0" smtClean="0">
                <a:latin typeface="Courier New" pitchFamily="49" charset="0"/>
              </a:rPr>
              <a:t>)</a:t>
            </a:r>
          </a:p>
          <a:p>
            <a:pPr>
              <a:buNone/>
            </a:pPr>
            <a:endParaRPr lang="en-GB" sz="1600" i="1" dirty="0" smtClean="0"/>
          </a:p>
          <a:p>
            <a:pPr>
              <a:buNone/>
            </a:pPr>
            <a:r>
              <a:rPr lang="en-GB" sz="1800" dirty="0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#Definition </a:t>
            </a:r>
            <a:r>
              <a:rPr lang="en-GB" sz="1800" dirty="0" err="1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der</a:t>
            </a:r>
            <a:r>
              <a:rPr lang="en-GB" sz="1800" dirty="0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 </a:t>
            </a:r>
            <a:r>
              <a:rPr lang="en-GB" sz="1800" dirty="0" err="1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Separationsregel</a:t>
            </a:r>
            <a:endParaRPr lang="en-GB" sz="1800" dirty="0" smtClean="0">
              <a:solidFill>
                <a:schemeClr val="bg2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buNone/>
            </a:pPr>
            <a:r>
              <a:rPr lang="en-GB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constraint</a:t>
            </a:r>
            <a:r>
              <a:rPr lang="en-GB" sz="1800" b="1" dirty="0" smtClean="0">
                <a:latin typeface="Courier New" pitchFamily="49" charset="0"/>
              </a:rPr>
              <a:t> Balus5(</a:t>
            </a:r>
            <a:r>
              <a:rPr lang="en-GB" sz="1800" b="1" dirty="0" smtClean="0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</a:rPr>
              <a:t>TIME_SEP</a:t>
            </a:r>
            <a:r>
              <a:rPr lang="en-GB" sz="1800" b="1" dirty="0" smtClean="0">
                <a:latin typeface="Courier New" pitchFamily="49" charset="0"/>
              </a:rPr>
              <a:t> at </a:t>
            </a:r>
            <a:r>
              <a:rPr lang="en-GB" sz="1800" b="1" dirty="0" smtClean="0">
                <a:solidFill>
                  <a:srgbClr val="FF6600"/>
                </a:solidFill>
                <a:latin typeface="Courier New" pitchFamily="49" charset="0"/>
              </a:rPr>
              <a:t>“BALUS” </a:t>
            </a:r>
            <a:r>
              <a:rPr lang="en-GB" sz="1800" b="1" dirty="0" smtClean="0">
                <a:latin typeface="Courier New" pitchFamily="49" charset="0"/>
              </a:rPr>
              <a:t>is 5 min)</a:t>
            </a:r>
          </a:p>
          <a:p>
            <a:pPr>
              <a:buNone/>
            </a:pPr>
            <a:endParaRPr lang="en-GB" sz="1600" i="1" dirty="0" smtClean="0"/>
          </a:p>
          <a:p>
            <a:pPr>
              <a:buNone/>
            </a:pPr>
            <a:r>
              <a:rPr lang="en-GB" sz="1800" dirty="0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#</a:t>
            </a:r>
            <a:r>
              <a:rPr lang="en-GB" sz="1800" dirty="0" err="1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Zuweisung</a:t>
            </a:r>
            <a:r>
              <a:rPr lang="en-GB" sz="1800" dirty="0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 </a:t>
            </a:r>
            <a:r>
              <a:rPr lang="en-GB" sz="1800" dirty="0" err="1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vom</a:t>
            </a:r>
            <a:r>
              <a:rPr lang="en-GB" sz="1800" dirty="0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 </a:t>
            </a:r>
            <a:r>
              <a:rPr lang="en-GB" sz="1800" dirty="0" err="1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Flugplanmuster</a:t>
            </a:r>
            <a:r>
              <a:rPr lang="en-GB" sz="1800" dirty="0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 </a:t>
            </a:r>
            <a:r>
              <a:rPr lang="en-GB" sz="1800" dirty="0" err="1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zu</a:t>
            </a:r>
            <a:r>
              <a:rPr lang="en-GB" sz="1800" dirty="0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 </a:t>
            </a:r>
            <a:r>
              <a:rPr lang="en-GB" sz="1800" dirty="0" err="1" smtClean="0">
                <a:solidFill>
                  <a:schemeClr val="bg2">
                    <a:lumMod val="75000"/>
                  </a:schemeClr>
                </a:solidFill>
                <a:latin typeface="Courier New" pitchFamily="49" charset="0"/>
              </a:rPr>
              <a:t>Separationsregel</a:t>
            </a:r>
            <a:endParaRPr lang="en-GB" sz="1800" dirty="0" smtClean="0">
              <a:solidFill>
                <a:schemeClr val="bg2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buNone/>
            </a:pPr>
            <a:r>
              <a:rPr lang="en-GB" sz="18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flowpoint</a:t>
            </a:r>
            <a:r>
              <a:rPr lang="en-GB" sz="1800" b="1" dirty="0" smtClean="0">
                <a:latin typeface="Courier New" pitchFamily="49" charset="0"/>
              </a:rPr>
              <a:t> </a:t>
            </a:r>
            <a:r>
              <a:rPr lang="en-GB" sz="1800" b="1" dirty="0" err="1" smtClean="0">
                <a:latin typeface="Courier New" pitchFamily="49" charset="0"/>
              </a:rPr>
              <a:t>DubaiBalusFlow</a:t>
            </a:r>
            <a:r>
              <a:rPr lang="en-GB" sz="1800" b="1" dirty="0" smtClean="0">
                <a:latin typeface="Courier New" pitchFamily="49" charset="0"/>
              </a:rPr>
              <a:t>(</a:t>
            </a:r>
            <a:r>
              <a:rPr lang="en-GB" sz="1800" b="1" dirty="0" err="1" smtClean="0">
                <a:latin typeface="Courier New" pitchFamily="49" charset="0"/>
              </a:rPr>
              <a:t>DubaiBalus</a:t>
            </a:r>
            <a:r>
              <a:rPr lang="en-GB" sz="1800" b="1" dirty="0" smtClean="0">
                <a:latin typeface="Courier New" pitchFamily="49" charset="0"/>
              </a:rPr>
              <a:t>: Balus5)</a:t>
            </a:r>
          </a:p>
          <a:p>
            <a:pPr>
              <a:buNone/>
            </a:pPr>
            <a:endParaRPr lang="de-DE" dirty="0"/>
          </a:p>
        </p:txBody>
      </p:sp>
      <p:pic>
        <p:nvPicPr>
          <p:cNvPr id="6" name="Grafik 5" descr="auto_blue_symb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428604"/>
            <a:ext cx="428628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5" name="Pfeil nach unten 4"/>
          <p:cNvSpPr/>
          <p:nvPr/>
        </p:nvSpPr>
        <p:spPr>
          <a:xfrm>
            <a:off x="4143372" y="2643182"/>
            <a:ext cx="1214446" cy="642942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ATCCL</a:t>
            </a:r>
            <a:r>
              <a:rPr lang="de-DE" dirty="0" smtClean="0"/>
              <a:t> Architektur</a:t>
            </a:r>
            <a:endParaRPr lang="de-DE" dirty="0"/>
          </a:p>
        </p:txBody>
      </p:sp>
      <p:pic>
        <p:nvPicPr>
          <p:cNvPr id="4" name="Grafik 3" descr="auto_blue_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428628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5" name="Grafik 4" descr="atcc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04" y="1214422"/>
            <a:ext cx="6981512" cy="528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DFLOW</a:t>
            </a:r>
            <a:r>
              <a:rPr lang="de-DE" dirty="0" smtClean="0"/>
              <a:t> Integration</a:t>
            </a:r>
            <a:endParaRPr lang="de-DE" dirty="0"/>
          </a:p>
        </p:txBody>
      </p:sp>
      <p:pic>
        <p:nvPicPr>
          <p:cNvPr id="39" name="Grafik 38" descr="auto_blue_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428628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8" name="Grafik 7" descr="dfl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610" y="1571612"/>
            <a:ext cx="6983064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DFLOW / ATCCL </a:t>
            </a:r>
            <a:r>
              <a:rPr lang="de-DE" dirty="0" smtClean="0"/>
              <a:t>Bestimmung der Abflugzeit</a:t>
            </a:r>
            <a:endParaRPr lang="de-DE" dirty="0"/>
          </a:p>
        </p:txBody>
      </p:sp>
      <p:pic>
        <p:nvPicPr>
          <p:cNvPr id="5" name="Grafik 4" descr="auto_blue_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428628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10" name="Inhaltsplatzhalter 9" descr="vm.pn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14348" y="1214422"/>
            <a:ext cx="7657311" cy="52165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Entwicklung</a:t>
            </a:r>
            <a:r>
              <a:rPr lang="de-DE" dirty="0" smtClean="0"/>
              <a:t> und </a:t>
            </a:r>
            <a:r>
              <a:rPr lang="de-DE" b="1" dirty="0" smtClean="0"/>
              <a:t>Werkzeuge</a:t>
            </a:r>
            <a:endParaRPr lang="de-DE" b="1" dirty="0"/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de-DE" dirty="0" smtClean="0"/>
          </a:p>
          <a:p>
            <a:r>
              <a:rPr lang="de-DE" b="1" dirty="0" smtClean="0"/>
              <a:t>Programmiersprachen</a:t>
            </a:r>
          </a:p>
          <a:p>
            <a:pPr lvl="1"/>
            <a:r>
              <a:rPr lang="de-DE" sz="1800" b="1" dirty="0" smtClean="0"/>
              <a:t>C</a:t>
            </a:r>
            <a:r>
              <a:rPr lang="de-DE" sz="1800" dirty="0" smtClean="0"/>
              <a:t> für ATCCL Front-End</a:t>
            </a:r>
          </a:p>
          <a:p>
            <a:pPr lvl="1"/>
            <a:r>
              <a:rPr lang="de-DE" sz="1800" b="1" dirty="0" smtClean="0"/>
              <a:t>C++</a:t>
            </a:r>
            <a:r>
              <a:rPr lang="de-DE" sz="1800" dirty="0" smtClean="0"/>
              <a:t> für ATCCL Back-End &amp; DFLOW-Komponente</a:t>
            </a:r>
            <a:br>
              <a:rPr lang="de-DE" sz="1800" dirty="0" smtClean="0"/>
            </a:br>
            <a:endParaRPr lang="de-DE" sz="1800" dirty="0" smtClean="0"/>
          </a:p>
          <a:p>
            <a:endParaRPr lang="de-DE" sz="1000" dirty="0" smtClean="0"/>
          </a:p>
          <a:p>
            <a:r>
              <a:rPr lang="de-DE" b="1" dirty="0" smtClean="0"/>
              <a:t>Entwicklungsumgebung</a:t>
            </a:r>
          </a:p>
          <a:p>
            <a:pPr lvl="1"/>
            <a:r>
              <a:rPr lang="de-DE" sz="1800" dirty="0" err="1" smtClean="0"/>
              <a:t>Red</a:t>
            </a:r>
            <a:r>
              <a:rPr lang="de-DE" sz="1800" dirty="0" smtClean="0"/>
              <a:t> Hat Enterprise Linux</a:t>
            </a:r>
          </a:p>
          <a:p>
            <a:pPr lvl="1"/>
            <a:r>
              <a:rPr lang="de-DE" sz="1800" dirty="0" err="1" smtClean="0"/>
              <a:t>Eclipse</a:t>
            </a:r>
            <a:endParaRPr lang="de-DE" sz="1800" dirty="0" smtClean="0"/>
          </a:p>
          <a:p>
            <a:endParaRPr lang="de-DE" dirty="0" smtClean="0"/>
          </a:p>
          <a:p>
            <a:r>
              <a:rPr lang="de-DE" b="1" dirty="0" smtClean="0"/>
              <a:t>Werkzeugunterstützung</a:t>
            </a:r>
          </a:p>
          <a:p>
            <a:pPr lvl="1"/>
            <a:r>
              <a:rPr lang="de-DE" sz="1800" b="1" dirty="0" err="1" smtClean="0"/>
              <a:t>Flex</a:t>
            </a:r>
            <a:r>
              <a:rPr lang="de-DE" sz="1800" dirty="0" smtClean="0"/>
              <a:t> (</a:t>
            </a:r>
            <a:r>
              <a:rPr lang="en-US" sz="1800" dirty="0" smtClean="0"/>
              <a:t>The Fast Lexical Analyzer</a:t>
            </a:r>
            <a:r>
              <a:rPr lang="en-US" sz="1800" b="1" dirty="0" smtClean="0"/>
              <a:t>) </a:t>
            </a:r>
            <a:r>
              <a:rPr lang="de-DE" sz="1800" dirty="0" smtClean="0"/>
              <a:t>für lexikalische Analyse</a:t>
            </a:r>
          </a:p>
          <a:p>
            <a:pPr lvl="1"/>
            <a:r>
              <a:rPr lang="de-DE" sz="1800" b="1" dirty="0" smtClean="0"/>
              <a:t>Bison</a:t>
            </a:r>
            <a:r>
              <a:rPr lang="de-DE" sz="1800" dirty="0" smtClean="0"/>
              <a:t> (GNU Parser Generator) für die Parser-Generierung</a:t>
            </a:r>
          </a:p>
          <a:p>
            <a:pPr lvl="1"/>
            <a:r>
              <a:rPr lang="de-DE" sz="1800" b="1" dirty="0" smtClean="0"/>
              <a:t>CPP-Unit</a:t>
            </a:r>
            <a:r>
              <a:rPr lang="de-DE" sz="1800" dirty="0" smtClean="0"/>
              <a:t> für </a:t>
            </a:r>
            <a:r>
              <a:rPr lang="de-DE" sz="1800" dirty="0" smtClean="0"/>
              <a:t>Unit-Tests</a:t>
            </a:r>
          </a:p>
          <a:p>
            <a:pPr lvl="1"/>
            <a:r>
              <a:rPr lang="de-DE" sz="1800" b="1" dirty="0" smtClean="0"/>
              <a:t>Microsoft Word</a:t>
            </a:r>
            <a:r>
              <a:rPr lang="de-DE" sz="1800" dirty="0" smtClean="0"/>
              <a:t> für die Dokumentation</a:t>
            </a:r>
            <a:endParaRPr lang="de-DE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Status</a:t>
            </a:r>
            <a:r>
              <a:rPr lang="de-DE" dirty="0" smtClean="0"/>
              <a:t> und </a:t>
            </a:r>
            <a:r>
              <a:rPr lang="de-DE" b="1" dirty="0" smtClean="0"/>
              <a:t>Ausblick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de-DE" b="1" dirty="0" smtClean="0"/>
              <a:t>Status</a:t>
            </a:r>
          </a:p>
          <a:p>
            <a:pPr algn="ctr">
              <a:buNone/>
            </a:pPr>
            <a:endParaRPr lang="de-DE" sz="1800" b="1" dirty="0" smtClean="0"/>
          </a:p>
          <a:p>
            <a:r>
              <a:rPr lang="de-DE" sz="1800" b="1" dirty="0" smtClean="0"/>
              <a:t>Testprozeduren erfolgreich</a:t>
            </a:r>
            <a:endParaRPr lang="de-DE" sz="1800" dirty="0" smtClean="0"/>
          </a:p>
          <a:p>
            <a:r>
              <a:rPr lang="de-DE" sz="1800" dirty="0" smtClean="0"/>
              <a:t>Interne und externe </a:t>
            </a:r>
            <a:r>
              <a:rPr lang="de-DE" sz="1800" b="1" dirty="0" smtClean="0"/>
              <a:t>Abnahme erfolgreich</a:t>
            </a:r>
            <a:r>
              <a:rPr lang="de-DE" sz="1800" dirty="0" smtClean="0"/>
              <a:t> (FAT, SAT)</a:t>
            </a:r>
          </a:p>
          <a:p>
            <a:r>
              <a:rPr lang="de-DE" sz="1800" b="1" dirty="0" smtClean="0"/>
              <a:t>Operativ </a:t>
            </a:r>
            <a:r>
              <a:rPr lang="de-DE" sz="1800" dirty="0" smtClean="0"/>
              <a:t>seit Mittwoch, den 27.01.2010</a:t>
            </a:r>
          </a:p>
          <a:p>
            <a:endParaRPr lang="de-DE" sz="1800" dirty="0" smtClean="0"/>
          </a:p>
          <a:p>
            <a:endParaRPr lang="de-DE" sz="1800" dirty="0" smtClean="0"/>
          </a:p>
          <a:p>
            <a:pPr algn="ctr">
              <a:buNone/>
            </a:pPr>
            <a:r>
              <a:rPr lang="de-DE" b="1" dirty="0" smtClean="0"/>
              <a:t>Ausblick</a:t>
            </a:r>
          </a:p>
          <a:p>
            <a:endParaRPr lang="de-DE" sz="1800" dirty="0" smtClean="0"/>
          </a:p>
          <a:p>
            <a:r>
              <a:rPr lang="de-DE" sz="1800" dirty="0" smtClean="0"/>
              <a:t>Erweiterung der ATCCL u.a. mit </a:t>
            </a:r>
            <a:r>
              <a:rPr lang="de-DE" sz="1800" b="1" dirty="0" smtClean="0"/>
              <a:t>arithmetischen Operationen</a:t>
            </a:r>
          </a:p>
          <a:p>
            <a:r>
              <a:rPr lang="de-DE" sz="1800" b="1" dirty="0" smtClean="0"/>
              <a:t>Leistungsbewertung</a:t>
            </a:r>
            <a:r>
              <a:rPr lang="de-DE" sz="1800" dirty="0" smtClean="0"/>
              <a:t> der DFLOW-Komponente im operativen Betrieb</a:t>
            </a:r>
          </a:p>
          <a:p>
            <a:endParaRPr 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Kolloquium</a:t>
            </a:r>
            <a:r>
              <a:rPr lang="en-US" dirty="0" smtClean="0"/>
              <a:t> Bachelor-Thesis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Entwicklung einer domänenspezifischen Sprache und Planungskomponente </a:t>
            </a:r>
            <a:br>
              <a:rPr lang="de-DE" dirty="0" smtClean="0"/>
            </a:br>
            <a:r>
              <a:rPr lang="de-DE" dirty="0" smtClean="0"/>
              <a:t>zur Verkehrsflussregelung.</a:t>
            </a:r>
          </a:p>
          <a:p>
            <a:pPr eaLnBrk="1" hangingPunct="1">
              <a:defRPr/>
            </a:pPr>
            <a:endParaRPr lang="de-DE" dirty="0" smtClean="0"/>
          </a:p>
          <a:p>
            <a:pPr eaLnBrk="1" hangingPunct="1">
              <a:defRPr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Eugen </a:t>
            </a:r>
            <a:r>
              <a:rPr lang="de-DE" dirty="0" err="1" smtClean="0">
                <a:solidFill>
                  <a:schemeClr val="bg1">
                    <a:lumMod val="50000"/>
                  </a:schemeClr>
                </a:solidFill>
              </a:rPr>
              <a:t>Sawin</a:t>
            </a:r>
            <a:endParaRPr lang="de-DE" dirty="0" smtClean="0"/>
          </a:p>
        </p:txBody>
      </p:sp>
      <p:pic>
        <p:nvPicPr>
          <p:cNvPr id="5" name="Grafik 4" descr="e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0415"/>
            <a:ext cx="9144000" cy="3406539"/>
          </a:xfrm>
          <a:prstGeom prst="rect">
            <a:avLst/>
          </a:prstGeom>
        </p:spPr>
      </p:pic>
      <p:pic>
        <p:nvPicPr>
          <p:cNvPr id="9" name="Grafik 8" descr="AI_CMYK_300DP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5327953"/>
            <a:ext cx="3286148" cy="624278"/>
          </a:xfrm>
          <a:prstGeom prst="rect">
            <a:avLst/>
          </a:prstGeom>
        </p:spPr>
      </p:pic>
      <p:pic>
        <p:nvPicPr>
          <p:cNvPr id="10" name="Grafik 9" descr="fh-offenburg_cmyk-300dp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10" y="5357644"/>
            <a:ext cx="2881167" cy="575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keting">
  <a:themeElements>
    <a:clrScheme name="market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keting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rket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marketing</Template>
  <TotalTime>0</TotalTime>
  <Words>539</Words>
  <Application>Microsoft Office PowerPoint</Application>
  <PresentationFormat>Bildschirmpräsentation (4:3)</PresentationFormat>
  <Paragraphs>161</Paragraphs>
  <Slides>15</Slides>
  <Notes>13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marketing</vt:lpstr>
      <vt:lpstr>Kolloquium Bachelor-Thesis</vt:lpstr>
      <vt:lpstr>COMSOFT GmbH</vt:lpstr>
      <vt:lpstr>COMSOFT Portfolio</vt:lpstr>
      <vt:lpstr>COMSOFT PRISMA</vt:lpstr>
      <vt:lpstr>Motivation</vt:lpstr>
      <vt:lpstr>GCAA Fluginformationsgebiet (FIR) </vt:lpstr>
      <vt:lpstr>GCAA Lösung</vt:lpstr>
      <vt:lpstr>ATCCL Anforderungen</vt:lpstr>
      <vt:lpstr>ATCCL Beispiel</vt:lpstr>
      <vt:lpstr>ATCCL Architektur</vt:lpstr>
      <vt:lpstr>DFLOW Integration</vt:lpstr>
      <vt:lpstr>DFLOW / ATCCL Bestimmung der Abflugzeit</vt:lpstr>
      <vt:lpstr>Entwicklung und Werkzeuge</vt:lpstr>
      <vt:lpstr>Status und Ausblick</vt:lpstr>
      <vt:lpstr>Kolloquium Bachelor-Thesis</vt:lpstr>
    </vt:vector>
  </TitlesOfParts>
  <Company>Comsoft GmbH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Bachelor Thesis</dc:title>
  <dc:creator>Eugen Sawin</dc:creator>
  <cp:lastModifiedBy>kiome</cp:lastModifiedBy>
  <cp:revision>555</cp:revision>
  <dcterms:created xsi:type="dcterms:W3CDTF">2009-10-22T12:44:08Z</dcterms:created>
  <dcterms:modified xsi:type="dcterms:W3CDTF">2010-01-29T08:57:02Z</dcterms:modified>
</cp:coreProperties>
</file>