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84" r:id="rId3"/>
    <p:sldId id="280" r:id="rId4"/>
    <p:sldId id="281" r:id="rId5"/>
    <p:sldId id="282" r:id="rId6"/>
    <p:sldId id="285" r:id="rId7"/>
    <p:sldId id="283" r:id="rId8"/>
    <p:sldId id="259" r:id="rId9"/>
    <p:sldId id="276" r:id="rId10"/>
    <p:sldId id="269" r:id="rId11"/>
    <p:sldId id="270" r:id="rId12"/>
    <p:sldId id="272" r:id="rId13"/>
    <p:sldId id="273" r:id="rId14"/>
    <p:sldId id="271" r:id="rId15"/>
    <p:sldId id="274" r:id="rId16"/>
    <p:sldId id="275" r:id="rId17"/>
    <p:sldId id="277" r:id="rId18"/>
    <p:sldId id="278" r:id="rId19"/>
    <p:sldId id="286" r:id="rId20"/>
    <p:sldId id="287" r:id="rId21"/>
    <p:sldId id="288" r:id="rId22"/>
    <p:sldId id="289" r:id="rId23"/>
    <p:sldId id="279" r:id="rId24"/>
    <p:sldId id="290" r:id="rId25"/>
    <p:sldId id="257" r:id="rId26"/>
    <p:sldId id="25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55" autoAdjust="0"/>
    <p:restoredTop sz="94700" autoAdjust="0"/>
  </p:normalViewPr>
  <p:slideViewPr>
    <p:cSldViewPr>
      <p:cViewPr varScale="1">
        <p:scale>
          <a:sx n="127" d="100"/>
          <a:sy n="127" d="100"/>
        </p:scale>
        <p:origin x="-11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88722-7AEE-48A0-A252-1416B309AF4A}" type="datetimeFigureOut">
              <a:rPr lang="en-US" smtClean="0"/>
              <a:pPr/>
              <a:t>6/6/2009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1FF8-949B-4A8D-8E9E-B4F100D830D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88722-7AEE-48A0-A252-1416B309AF4A}" type="datetimeFigureOut">
              <a:rPr lang="en-US" smtClean="0"/>
              <a:pPr/>
              <a:t>6/6/2009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1FF8-949B-4A8D-8E9E-B4F100D830D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88722-7AEE-48A0-A252-1416B309AF4A}" type="datetimeFigureOut">
              <a:rPr lang="en-US" smtClean="0"/>
              <a:pPr/>
              <a:t>6/6/2009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1FF8-949B-4A8D-8E9E-B4F100D830D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88722-7AEE-48A0-A252-1416B309AF4A}" type="datetimeFigureOut">
              <a:rPr lang="en-US" smtClean="0"/>
              <a:pPr/>
              <a:t>6/6/2009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1FF8-949B-4A8D-8E9E-B4F100D830D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88722-7AEE-48A0-A252-1416B309AF4A}" type="datetimeFigureOut">
              <a:rPr lang="en-US" smtClean="0"/>
              <a:pPr/>
              <a:t>6/6/2009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1FF8-949B-4A8D-8E9E-B4F100D830D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88722-7AEE-48A0-A252-1416B309AF4A}" type="datetimeFigureOut">
              <a:rPr lang="en-US" smtClean="0"/>
              <a:pPr/>
              <a:t>6/6/2009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1FF8-949B-4A8D-8E9E-B4F100D830D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88722-7AEE-48A0-A252-1416B309AF4A}" type="datetimeFigureOut">
              <a:rPr lang="en-US" smtClean="0"/>
              <a:pPr/>
              <a:t>6/6/2009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1FF8-949B-4A8D-8E9E-B4F100D830D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88722-7AEE-48A0-A252-1416B309AF4A}" type="datetimeFigureOut">
              <a:rPr lang="en-US" smtClean="0"/>
              <a:pPr/>
              <a:t>6/6/2009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1FF8-949B-4A8D-8E9E-B4F100D830D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88722-7AEE-48A0-A252-1416B309AF4A}" type="datetimeFigureOut">
              <a:rPr lang="en-US" smtClean="0"/>
              <a:pPr/>
              <a:t>6/6/2009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1FF8-949B-4A8D-8E9E-B4F100D830D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88722-7AEE-48A0-A252-1416B309AF4A}" type="datetimeFigureOut">
              <a:rPr lang="en-US" smtClean="0"/>
              <a:pPr/>
              <a:t>6/6/2009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1FF8-949B-4A8D-8E9E-B4F100D830D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88722-7AEE-48A0-A252-1416B309AF4A}" type="datetimeFigureOut">
              <a:rPr lang="en-US" smtClean="0"/>
              <a:pPr/>
              <a:t>6/6/2009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1FF8-949B-4A8D-8E9E-B4F100D830D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88722-7AEE-48A0-A252-1416B309AF4A}" type="datetimeFigureOut">
              <a:rPr lang="en-US" smtClean="0"/>
              <a:pPr/>
              <a:t>6/6/2009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F1FF8-949B-4A8D-8E9E-B4F100D830D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IEC 61508 konforme Testfallerstellung nach SIL 3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Eugen Sawin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Problemstellung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Voranschreitende Automatisierung der Sicherheitstechnik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Sicherheitsfunktionen immer mehr in Software realisiert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Zertifizierung nach Sicherheit und Verlässlichkeit wird notwendig</a:t>
            </a:r>
          </a:p>
          <a:p>
            <a:pPr>
              <a:buNone/>
            </a:pPr>
            <a:endParaRPr lang="de-DE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Fehlerquellen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Ungenügende oder falsche Spezifikation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Hohe Komplexität durch geringe Modularität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Fehler im Design</a:t>
            </a:r>
          </a:p>
          <a:p>
            <a:pPr>
              <a:buNone/>
            </a:pPr>
            <a:r>
              <a:rPr lang="de-DE" dirty="0"/>
              <a:t>	</a:t>
            </a:r>
            <a:r>
              <a:rPr lang="de-DE" dirty="0" smtClean="0"/>
              <a:t>		Gefahren bei </a:t>
            </a:r>
            <a:r>
              <a:rPr lang="de-DE" i="1" dirty="0" smtClean="0"/>
              <a:t>fehlerfreiem</a:t>
            </a:r>
            <a:r>
              <a:rPr lang="de-DE" dirty="0" smtClean="0"/>
              <a:t> Betrieb</a:t>
            </a:r>
          </a:p>
          <a:p>
            <a:pPr>
              <a:buNone/>
            </a:pPr>
            <a:endParaRPr lang="de-DE" dirty="0"/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Mangelndes Verständnis für Einsatzumgebung und Zweck der Software</a:t>
            </a:r>
          </a:p>
          <a:p>
            <a:endParaRPr lang="de-DE" dirty="0" smtClean="0"/>
          </a:p>
        </p:txBody>
      </p:sp>
      <p:sp>
        <p:nvSpPr>
          <p:cNvPr id="4" name="Pfeil nach rechts 3"/>
          <p:cNvSpPr/>
          <p:nvPr/>
        </p:nvSpPr>
        <p:spPr>
          <a:xfrm>
            <a:off x="1295400" y="3581400"/>
            <a:ext cx="685800" cy="152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Fehlerentwicklungen Vermeiden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Projektmanagement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Dokumentation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Isolation der Sicherheitsfunktionen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Semi-formale Abnahme der Spezifikation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Weitere Methoden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Checklisten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Werkzeugunterstützung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Formale Beweise</a:t>
            </a:r>
          </a:p>
          <a:p>
            <a:pPr>
              <a:buFont typeface="Wingdings" pitchFamily="2" charset="2"/>
              <a:buChar char="§"/>
            </a:pPr>
            <a:endParaRPr lang="de-DE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Dokumentation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Projektphasendokumentation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Versionierung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Unterteilung in Zielgruppen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Verfügbarkeit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Unterstützung durch das Prozessmodell (V-Modell)</a:t>
            </a:r>
          </a:p>
          <a:p>
            <a:pPr>
              <a:buFont typeface="Wingdings" pitchFamily="2" charset="2"/>
              <a:buChar char="q"/>
            </a:pPr>
            <a:endParaRPr lang="de-DE" dirty="0"/>
          </a:p>
          <a:p>
            <a:pPr lvl="4">
              <a:buNone/>
            </a:pPr>
            <a:r>
              <a:rPr lang="de-DE" dirty="0" smtClean="0"/>
              <a:t>	</a:t>
            </a:r>
          </a:p>
          <a:p>
            <a:pPr lvl="2">
              <a:buNone/>
            </a:pPr>
            <a:endParaRPr lang="de-D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Entwicklungsprozessmodell</a:t>
            </a:r>
            <a:endParaRPr lang="de-DE" dirty="0"/>
          </a:p>
        </p:txBody>
      </p:sp>
      <p:pic>
        <p:nvPicPr>
          <p:cNvPr id="4" name="Inhaltsplatzhalter 3" descr="v_modell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84375"/>
            <a:ext cx="8229600" cy="435761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Personalkompetenz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Erfahrung 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Softwareentwicklung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Safety Engineering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Eingesetzte Werkzeuge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Organisatorisches Framework</a:t>
            </a:r>
            <a:endParaRPr lang="de-D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IEC 61508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de-DE" b="1" dirty="0" smtClean="0"/>
              <a:t>Allgemeine Norm für funktionale Sicherheit </a:t>
            </a:r>
            <a:r>
              <a:rPr lang="de-DE" dirty="0" smtClean="0"/>
              <a:t>von elektrischen, elektronischen und programmierbar elektronischen Systemen </a:t>
            </a:r>
            <a:r>
              <a:rPr lang="de-DE" b="1" dirty="0" smtClean="0"/>
              <a:t>mit Sicherheitsfunktion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 smtClean="0"/>
              <a:t>IEC 61508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q"/>
            </a:pPr>
            <a:r>
              <a:rPr lang="de-DE" dirty="0" smtClean="0"/>
              <a:t>Eigenständige Norm</a:t>
            </a:r>
          </a:p>
          <a:p>
            <a:pPr lvl="0">
              <a:buFont typeface="Wingdings" pitchFamily="2" charset="2"/>
              <a:buChar char="q"/>
            </a:pPr>
            <a:r>
              <a:rPr lang="de-DE" dirty="0" smtClean="0"/>
              <a:t>Basis für Sektornormen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IEC 61511 für Prozessindustrie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IEC 61513 für Kernkraftwerke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DIN EN 50129 für Bahnanwendungen</a:t>
            </a:r>
          </a:p>
          <a:p>
            <a:pPr lvl="1">
              <a:buNone/>
            </a:pPr>
            <a:endParaRPr lang="de-D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Funktionale Sicherheit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de-DE" b="1" dirty="0" smtClean="0"/>
              <a:t>Eine Funktion </a:t>
            </a:r>
            <a:r>
              <a:rPr lang="de-DE" dirty="0" smtClean="0"/>
              <a:t>zur Verminderung oder Beseitigung einer Gefahr</a:t>
            </a:r>
          </a:p>
          <a:p>
            <a:pPr>
              <a:buClr>
                <a:schemeClr val="accent3"/>
              </a:buClr>
              <a:buFont typeface="Wingdings" pitchFamily="2" charset="2"/>
              <a:buChar char="q"/>
            </a:pPr>
            <a:endParaRPr lang="de-DE" dirty="0" smtClean="0"/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de-DE" b="1" dirty="0" smtClean="0"/>
              <a:t>Nicht</a:t>
            </a:r>
            <a:r>
              <a:rPr lang="de-DE" dirty="0" smtClean="0"/>
              <a:t>: Beseitigung der Gefahrenquelle</a:t>
            </a:r>
            <a:endParaRPr lang="de-DE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Hazard Analysis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de-DE" dirty="0" smtClean="0"/>
              <a:t>Gefahren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Identifikation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Analyse</a:t>
            </a:r>
          </a:p>
          <a:p>
            <a:pPr lvl="1">
              <a:buNone/>
            </a:pPr>
            <a:r>
              <a:rPr lang="de-DE" dirty="0"/>
              <a:t> </a:t>
            </a:r>
            <a:r>
              <a:rPr lang="de-DE" dirty="0" smtClean="0"/>
              <a:t>             	Risikomatrix</a:t>
            </a:r>
          </a:p>
          <a:p>
            <a:endParaRPr lang="de-DE" dirty="0"/>
          </a:p>
          <a:p>
            <a:pPr>
              <a:buClr>
                <a:schemeClr val="tx2"/>
              </a:buClr>
              <a:buFont typeface="Wingdings" pitchFamily="2" charset="2"/>
              <a:buChar char="q"/>
            </a:pPr>
            <a:r>
              <a:rPr lang="de-DE" dirty="0" smtClean="0"/>
              <a:t>Sicherheitsfunktionen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Spezifikation</a:t>
            </a:r>
          </a:p>
          <a:p>
            <a:endParaRPr lang="de-DE" dirty="0"/>
          </a:p>
        </p:txBody>
      </p:sp>
      <p:sp>
        <p:nvSpPr>
          <p:cNvPr id="4" name="Pfeil nach rechts 3"/>
          <p:cNvSpPr/>
          <p:nvPr/>
        </p:nvSpPr>
        <p:spPr>
          <a:xfrm>
            <a:off x="1371600" y="3429000"/>
            <a:ext cx="685800" cy="152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Risikomatrix</a:t>
            </a:r>
            <a:endParaRPr lang="de-DE" dirty="0"/>
          </a:p>
        </p:txBody>
      </p:sp>
      <p:pic>
        <p:nvPicPr>
          <p:cNvPr id="9" name="Inhaltsplatzhalter 8" descr="risk_clas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29882"/>
            <a:ext cx="8229600" cy="266659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Risikoklassen</a:t>
            </a:r>
            <a:endParaRPr lang="de-DE" dirty="0"/>
          </a:p>
        </p:txBody>
      </p:sp>
      <p:pic>
        <p:nvPicPr>
          <p:cNvPr id="4" name="Inhaltsplatzhalter 3" descr="risk_class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863222"/>
            <a:ext cx="8229600" cy="1999919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Risk Assessment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Sicherheitsfunktion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Performance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Ausfallwahrscheinlichkeit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Qualitative und quantitative Methoden </a:t>
            </a:r>
            <a:endParaRPr lang="de-DE" dirty="0" smtClean="0"/>
          </a:p>
          <a:p>
            <a:pPr lvl="1">
              <a:buNone/>
            </a:pPr>
            <a:r>
              <a:rPr lang="de-DE" dirty="0"/>
              <a:t>	</a:t>
            </a:r>
            <a:r>
              <a:rPr lang="de-DE" dirty="0" smtClean="0"/>
              <a:t>	 	Zielvorgabe für Safety </a:t>
            </a:r>
            <a:r>
              <a:rPr lang="de-DE" dirty="0" smtClean="0"/>
              <a:t>Integrity</a:t>
            </a:r>
            <a:r>
              <a:rPr lang="de-DE" dirty="0" smtClean="0"/>
              <a:t> </a:t>
            </a:r>
            <a:r>
              <a:rPr lang="de-DE" dirty="0" smtClean="0"/>
              <a:t>Level</a:t>
            </a:r>
          </a:p>
          <a:p>
            <a:pPr lvl="1">
              <a:buNone/>
            </a:pPr>
            <a:endParaRPr lang="de-DE" dirty="0" smtClean="0"/>
          </a:p>
        </p:txBody>
      </p:sp>
      <p:sp>
        <p:nvSpPr>
          <p:cNvPr id="4" name="Pfeil nach rechts 3"/>
          <p:cNvSpPr/>
          <p:nvPr/>
        </p:nvSpPr>
        <p:spPr>
          <a:xfrm>
            <a:off x="1371600" y="3886200"/>
            <a:ext cx="685800" cy="152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SIL für Low demand mode of operation</a:t>
            </a:r>
            <a:endParaRPr lang="de-DE" dirty="0"/>
          </a:p>
        </p:txBody>
      </p:sp>
      <p:pic>
        <p:nvPicPr>
          <p:cNvPr id="4" name="Inhaltsplatzhalter 3" descr="sil_low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79559"/>
            <a:ext cx="8229600" cy="336724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SIL für High demand mode of operation</a:t>
            </a:r>
            <a:endParaRPr lang="de-DE" dirty="0"/>
          </a:p>
        </p:txBody>
      </p:sp>
      <p:pic>
        <p:nvPicPr>
          <p:cNvPr id="4" name="Inhaltsplatzhalter 3" descr="sil_high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252004"/>
            <a:ext cx="8229600" cy="322235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Risikoreduktion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6"/>
              </a:buClr>
              <a:buFont typeface="Wingdings" pitchFamily="2" charset="2"/>
              <a:buChar char="q"/>
            </a:pPr>
            <a:r>
              <a:rPr lang="de-DE" dirty="0" smtClean="0"/>
              <a:t>Verfahrens- und Designänderung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Beseitigung der Gefahr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Verminderung der Gefahr auf tolerierbares Niveau</a:t>
            </a:r>
          </a:p>
          <a:p>
            <a:pPr>
              <a:buClr>
                <a:schemeClr val="tx2"/>
              </a:buClr>
              <a:buFont typeface="Wingdings" pitchFamily="2" charset="2"/>
              <a:buChar char="q"/>
            </a:pPr>
            <a:r>
              <a:rPr lang="de-DE" dirty="0" smtClean="0"/>
              <a:t>Sicherheitsfunktion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Abfangen/Verhindern eines gefährlichen Ereignisses</a:t>
            </a:r>
          </a:p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de-DE" dirty="0" smtClean="0"/>
              <a:t>Externe Faktoren</a:t>
            </a:r>
          </a:p>
          <a:p>
            <a:endParaRPr lang="de-DE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Spezifikation der Validierung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Testplan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Testdesigns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Testfallspezifikation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Testprozedur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Testplan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Testplan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Zeitlicher Verlauf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Verantwortlichen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Testumgebung</a:t>
            </a:r>
            <a:endParaRPr lang="de-DE" dirty="0" smtClean="0"/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Testaktivitäten</a:t>
            </a:r>
          </a:p>
          <a:p>
            <a:endParaRPr lang="de-DE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Spezifikation des Testdesigns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Testdesign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Spezifikation der Sicherheitsfunktionen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Validierungsstrategie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Anforderungen an Testumgebung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Erfolgskriterien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Bewertung der Testergebnisse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Strategien zur Bewältigung von fehlgeschlagenen Tests</a:t>
            </a:r>
          </a:p>
          <a:p>
            <a:endParaRPr lang="de-DE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Testfallspezifikation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Testfallspezifikation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Prozeduren der individuellen Testdurchläufe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Einstellungen des Systems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Ein- und Ausgabeparameter der Sicherheitsfunktion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Spezifikation der Testprozedur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Testprozedur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Testverlauf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Prozeduren der eingesetzten Werkzeuge</a:t>
            </a:r>
          </a:p>
          <a:p>
            <a:pPr lvl="1">
              <a:buNone/>
            </a:pPr>
            <a:endParaRPr lang="de-DE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Validierungsstrategien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Probalistisches Testen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Dynamische Analyse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Randwertanalyse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Error Seeding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Äquivalenzklassenanalyse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Black-Box Testen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Functional</a:t>
            </a:r>
            <a:r>
              <a:rPr lang="de-DE" dirty="0" smtClean="0"/>
              <a:t> </a:t>
            </a:r>
            <a:r>
              <a:rPr lang="de-DE" dirty="0" smtClean="0"/>
              <a:t>Safety</a:t>
            </a:r>
            <a:r>
              <a:rPr lang="de-DE" dirty="0" smtClean="0"/>
              <a:t> </a:t>
            </a:r>
            <a:r>
              <a:rPr lang="de-DE" dirty="0" smtClean="0"/>
              <a:t>Assessment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Nach Abschluss jeder </a:t>
            </a:r>
            <a:r>
              <a:rPr lang="de-DE" dirty="0" smtClean="0"/>
              <a:t>Phase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Personal </a:t>
            </a:r>
            <a:r>
              <a:rPr lang="de-DE" dirty="0" smtClean="0"/>
              <a:t>mit der notwendigen Qualifikation 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A</a:t>
            </a:r>
            <a:r>
              <a:rPr lang="de-DE" dirty="0" smtClean="0"/>
              <a:t>us einer unabhängigen Abteilung</a:t>
            </a:r>
          </a:p>
          <a:p>
            <a:pPr lvl="1">
              <a:buFont typeface="Wingdings" pitchFamily="2" charset="2"/>
              <a:buChar char="§"/>
            </a:pPr>
            <a:r>
              <a:rPr lang="de-DE" dirty="0" smtClean="0"/>
              <a:t>Aus einem externen Unternehmen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Stellt die erreichte SIL fest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Basiert auf vorheriger Dokumentation und statistischen Tests</a:t>
            </a:r>
            <a:endParaRPr lang="de-DE" dirty="0" smtClean="0"/>
          </a:p>
          <a:p>
            <a:pPr>
              <a:buFont typeface="Wingdings" pitchFamily="2" charset="2"/>
              <a:buChar char="q"/>
            </a:pPr>
            <a:endParaRPr lang="de-DE" dirty="0" smtClean="0"/>
          </a:p>
          <a:p>
            <a:pPr>
              <a:buFont typeface="Wingdings" pitchFamily="2" charset="2"/>
              <a:buChar char="q"/>
            </a:pPr>
            <a:endParaRPr lang="de-DE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Ausblick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de-DE" dirty="0" smtClean="0"/>
              <a:t>IEC 61508 als Basis für weitere Standards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Verbesserte Werkzeugunterstützung in allen Entwicklungsphasen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Ausgereifte formale Beweisverfahren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Modellbasiertes Testen</a:t>
            </a:r>
          </a:p>
          <a:p>
            <a:pPr>
              <a:buFont typeface="Wingdings" pitchFamily="2" charset="2"/>
              <a:buChar char="q"/>
            </a:pPr>
            <a:r>
              <a:rPr lang="de-DE" dirty="0" smtClean="0"/>
              <a:t>Mögliche Vereinheitlichung der SIL-Bestimmung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Ende</a:t>
            </a:r>
            <a:endParaRPr lang="de-DE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Eugen Sawin</a:t>
            </a:r>
          </a:p>
          <a:p>
            <a:r>
              <a:rPr lang="de-DE" dirty="0" smtClean="0"/>
              <a:t>esawin@stud.fh-offenburg.de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311</Words>
  <Application>Microsoft Office PowerPoint</Application>
  <PresentationFormat>Bildschirmpräsentation (4:3)</PresentationFormat>
  <Paragraphs>125</Paragraphs>
  <Slides>26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27" baseType="lpstr">
      <vt:lpstr>Larissa-Design</vt:lpstr>
      <vt:lpstr>IEC 61508 konforme Testfallerstellung nach SIL 3</vt:lpstr>
      <vt:lpstr>Problemstellung</vt:lpstr>
      <vt:lpstr>Fehlerquellen</vt:lpstr>
      <vt:lpstr>Fehlerentwicklungen Vermeiden</vt:lpstr>
      <vt:lpstr>Dokumentation</vt:lpstr>
      <vt:lpstr>Entwicklungsprozessmodell</vt:lpstr>
      <vt:lpstr>Personalkompetenz</vt:lpstr>
      <vt:lpstr>IEC 61508</vt:lpstr>
      <vt:lpstr>IEC 61508</vt:lpstr>
      <vt:lpstr>Funktionale Sicherheit</vt:lpstr>
      <vt:lpstr>Hazard Analysis</vt:lpstr>
      <vt:lpstr>Risikomatrix</vt:lpstr>
      <vt:lpstr>Risikoklassen</vt:lpstr>
      <vt:lpstr>Risk Assessment</vt:lpstr>
      <vt:lpstr>SIL für Low demand mode of operation</vt:lpstr>
      <vt:lpstr>SIL für High demand mode of operation</vt:lpstr>
      <vt:lpstr>Risikoreduktion</vt:lpstr>
      <vt:lpstr>Spezifikation der Validierung</vt:lpstr>
      <vt:lpstr>Testplan</vt:lpstr>
      <vt:lpstr>Spezifikation des Testdesigns</vt:lpstr>
      <vt:lpstr>Testfallspezifikation</vt:lpstr>
      <vt:lpstr>Spezifikation der Testprozedur</vt:lpstr>
      <vt:lpstr>Validierungsstrategien</vt:lpstr>
      <vt:lpstr>Functional Safety Assessment</vt:lpstr>
      <vt:lpstr>Ausblick</vt:lpstr>
      <vt:lpstr>Ende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IEC 61508 konforme Testfallerstellung nach SIL 3</dc:title>
  <dc:creator>kiome</dc:creator>
  <cp:lastModifiedBy>kiome</cp:lastModifiedBy>
  <cp:revision>104</cp:revision>
  <dcterms:created xsi:type="dcterms:W3CDTF">2009-06-05T22:43:59Z</dcterms:created>
  <dcterms:modified xsi:type="dcterms:W3CDTF">2009-06-06T08:25:01Z</dcterms:modified>
</cp:coreProperties>
</file>